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Lst>
  <p:sldSz cx="9144000" cy="5143500" type="screen16x9"/>
  <p:notesSz cx="6858000" cy="9144000"/>
  <p:embeddedFontLst>
    <p:embeddedFont>
      <p:font typeface="Montserrat" panose="020B0604020202020204" charset="0"/>
      <p:regular r:id="rId26"/>
      <p:bold r:id="rId27"/>
      <p:italic r:id="rId28"/>
      <p:boldItalic r:id="rId29"/>
    </p:embeddedFont>
    <p:embeddedFont>
      <p:font typeface="Roboto" panose="020B0604020202020204" charset="0"/>
      <p:regular r:id="rId30"/>
      <p:bold r:id="rId31"/>
      <p:italic r:id="rId32"/>
      <p:boldItalic r:id="rId3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44" d="100"/>
          <a:sy n="144" d="100"/>
        </p:scale>
        <p:origin x="654" y="120"/>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font" Target="fonts/font8.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7.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Google Shape;52;p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 name="Google Shape;53;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b99d0bfcd1_0_18: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b99d0bfcd1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b99d0b8e88_0_8: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b99d0b8e88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b95bc8a8af_0_29: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b95bc8a8af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b99d0bfcd1_0_8: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b99d0bfcd1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b99d0b8e88_2_2: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b99d0b8e88_2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b99d0b8e88_2_7: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b99d0b8e88_2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b99d0b8e88_2_12: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b99d0b8e88_2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b99d0b8e88_2_17: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b99d0b8e88_2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9d0bfeb6_0_6: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9d0bfeb6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b99d0b8e88_2_22: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b99d0b8e88_2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a9b0fa6a94_0_5: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a9b0fa6a9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b99d0b8e88_2_27: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b99d0b8e88_2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b99d0b8e88_2_32: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b99d0b8e88_2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a9b0fa6a94_0_25: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a9b0fa6a94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a9b0fa6a94_0_30: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a9b0fa6a94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a9b0fa6a94_0_10: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a9b0fa6a9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a9b0fa6a94_0_60: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a9b0fa6a94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b95bc8a8af_0_9: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b95bc8a8af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b95bc8a8af_0_14: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b95bc8a8af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b95bc8a8af_0_19: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b95bc8a8af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b95bc8a8af_0_24: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b95bc8a8af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a9b0fa6a94_0_40: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a9b0fa6a94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0"/>
        <p:cNvGrpSpPr/>
        <p:nvPr/>
      </p:nvGrpSpPr>
      <p:grpSpPr>
        <a:xfrm>
          <a:off x="0" y="0"/>
          <a:ext cx="0" cy="0"/>
          <a:chOff x="0" y="0"/>
          <a:chExt cx="0" cy="0"/>
        </a:xfrm>
      </p:grpSpPr>
      <p:sp>
        <p:nvSpPr>
          <p:cNvPr id="11" name="Google Shape;11;p2"/>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2" name="Google Shape;12;p2"/>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3" name="Google Shape;13;p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5"/>
        <p:cNvGrpSpPr/>
        <p:nvPr/>
      </p:nvGrpSpPr>
      <p:grpSpPr>
        <a:xfrm>
          <a:off x="0" y="0"/>
          <a:ext cx="0" cy="0"/>
          <a:chOff x="0" y="0"/>
          <a:chExt cx="0" cy="0"/>
        </a:xfrm>
      </p:grpSpPr>
      <p:sp>
        <p:nvSpPr>
          <p:cNvPr id="46" name="Google Shape;46;p11"/>
          <p:cNvSpPr txBox="1">
            <a:spLocks noGrp="1"/>
          </p:cNvSpPr>
          <p:nvPr>
            <p:ph type="title" hasCustomPrompt="1"/>
          </p:nvPr>
        </p:nvSpPr>
        <p:spPr>
          <a:xfrm>
            <a:off x="311700" y="1106125"/>
            <a:ext cx="8520600" cy="19638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7" name="Google Shape;47;p11"/>
          <p:cNvSpPr txBox="1">
            <a:spLocks noGrp="1"/>
          </p:cNvSpPr>
          <p:nvPr>
            <p:ph type="body" idx="1"/>
          </p:nvPr>
        </p:nvSpPr>
        <p:spPr>
          <a:xfrm>
            <a:off x="311700" y="3152225"/>
            <a:ext cx="8520600" cy="1300500"/>
          </a:xfrm>
          <a:prstGeom prst="rect">
            <a:avLst/>
          </a:prstGeom>
          <a:noFill/>
          <a:ln>
            <a:noFill/>
          </a:ln>
        </p:spPr>
        <p:txBody>
          <a:bodyPr spcFirstLastPara="1" wrap="square" lIns="91425" tIns="91425" rIns="91425" bIns="91425" anchor="t" anchorCtr="0">
            <a:no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1600"/>
              </a:spcBef>
              <a:spcAft>
                <a:spcPts val="0"/>
              </a:spcAft>
              <a:buSzPts val="1400"/>
              <a:buChar char="○"/>
              <a:defRPr/>
            </a:lvl2pPr>
            <a:lvl3pPr marL="1371600" lvl="2" indent="-317500" algn="ctr">
              <a:lnSpc>
                <a:spcPct val="115000"/>
              </a:lnSpc>
              <a:spcBef>
                <a:spcPts val="1600"/>
              </a:spcBef>
              <a:spcAft>
                <a:spcPts val="0"/>
              </a:spcAft>
              <a:buSzPts val="1400"/>
              <a:buChar char="■"/>
              <a:defRPr/>
            </a:lvl3pPr>
            <a:lvl4pPr marL="1828800" lvl="3" indent="-317500" algn="ctr">
              <a:lnSpc>
                <a:spcPct val="115000"/>
              </a:lnSpc>
              <a:spcBef>
                <a:spcPts val="1600"/>
              </a:spcBef>
              <a:spcAft>
                <a:spcPts val="0"/>
              </a:spcAft>
              <a:buSzPts val="1400"/>
              <a:buChar char="●"/>
              <a:defRPr/>
            </a:lvl4pPr>
            <a:lvl5pPr marL="2286000" lvl="4" indent="-317500" algn="ctr">
              <a:lnSpc>
                <a:spcPct val="115000"/>
              </a:lnSpc>
              <a:spcBef>
                <a:spcPts val="1600"/>
              </a:spcBef>
              <a:spcAft>
                <a:spcPts val="0"/>
              </a:spcAft>
              <a:buSzPts val="1400"/>
              <a:buChar char="○"/>
              <a:defRPr/>
            </a:lvl5pPr>
            <a:lvl6pPr marL="2743200" lvl="5" indent="-317500" algn="ctr">
              <a:lnSpc>
                <a:spcPct val="115000"/>
              </a:lnSpc>
              <a:spcBef>
                <a:spcPts val="1600"/>
              </a:spcBef>
              <a:spcAft>
                <a:spcPts val="0"/>
              </a:spcAft>
              <a:buSzPts val="1400"/>
              <a:buChar char="■"/>
              <a:defRPr/>
            </a:lvl6pPr>
            <a:lvl7pPr marL="3200400" lvl="6" indent="-317500" algn="ctr">
              <a:lnSpc>
                <a:spcPct val="115000"/>
              </a:lnSpc>
              <a:spcBef>
                <a:spcPts val="1600"/>
              </a:spcBef>
              <a:spcAft>
                <a:spcPts val="0"/>
              </a:spcAft>
              <a:buSzPts val="1400"/>
              <a:buChar char="●"/>
              <a:defRPr/>
            </a:lvl7pPr>
            <a:lvl8pPr marL="3657600" lvl="7" indent="-317500" algn="ctr">
              <a:lnSpc>
                <a:spcPct val="115000"/>
              </a:lnSpc>
              <a:spcBef>
                <a:spcPts val="1600"/>
              </a:spcBef>
              <a:spcAft>
                <a:spcPts val="0"/>
              </a:spcAft>
              <a:buSzPts val="1400"/>
              <a:buChar char="○"/>
              <a:defRPr/>
            </a:lvl8pPr>
            <a:lvl9pPr marL="4114800" lvl="8" indent="-317500" algn="ctr">
              <a:lnSpc>
                <a:spcPct val="115000"/>
              </a:lnSpc>
              <a:spcBef>
                <a:spcPts val="1600"/>
              </a:spcBef>
              <a:spcAft>
                <a:spcPts val="1600"/>
              </a:spcAft>
              <a:buSzPts val="1400"/>
              <a:buChar char="■"/>
              <a:defRPr/>
            </a:lvl9pPr>
          </a:lstStyle>
          <a:p>
            <a:endParaRPr/>
          </a:p>
        </p:txBody>
      </p:sp>
      <p:sp>
        <p:nvSpPr>
          <p:cNvPr id="48" name="Google Shape;48;p1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9"/>
        <p:cNvGrpSpPr/>
        <p:nvPr/>
      </p:nvGrpSpPr>
      <p:grpSpPr>
        <a:xfrm>
          <a:off x="0" y="0"/>
          <a:ext cx="0" cy="0"/>
          <a:chOff x="0" y="0"/>
          <a:chExt cx="0" cy="0"/>
        </a:xfrm>
      </p:grpSpPr>
      <p:sp>
        <p:nvSpPr>
          <p:cNvPr id="50" name="Google Shape;50;p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4"/>
        <p:cNvGrpSpPr/>
        <p:nvPr/>
      </p:nvGrpSpPr>
      <p:grpSpPr>
        <a:xfrm>
          <a:off x="0" y="0"/>
          <a:ext cx="0" cy="0"/>
          <a:chOff x="0" y="0"/>
          <a:chExt cx="0" cy="0"/>
        </a:xfrm>
      </p:grpSpPr>
      <p:sp>
        <p:nvSpPr>
          <p:cNvPr id="15" name="Google Shape;15;p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6" name="Google Shape;16;p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7" name="Google Shape;17;p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8"/>
        <p:cNvGrpSpPr/>
        <p:nvPr/>
      </p:nvGrpSpPr>
      <p:grpSpPr>
        <a:xfrm>
          <a:off x="0" y="0"/>
          <a:ext cx="0" cy="0"/>
          <a:chOff x="0" y="0"/>
          <a:chExt cx="0" cy="0"/>
        </a:xfrm>
      </p:grpSpPr>
      <p:sp>
        <p:nvSpPr>
          <p:cNvPr id="19" name="Google Shape;19;p4"/>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20" name="Google Shape;20;p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1"/>
        <p:cNvGrpSpPr/>
        <p:nvPr/>
      </p:nvGrpSpPr>
      <p:grpSpPr>
        <a:xfrm>
          <a:off x="0" y="0"/>
          <a:ext cx="0" cy="0"/>
          <a:chOff x="0" y="0"/>
          <a:chExt cx="0" cy="0"/>
        </a:xfrm>
      </p:grpSpPr>
      <p:sp>
        <p:nvSpPr>
          <p:cNvPr id="22" name="Google Shape;22;p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3" name="Google Shape;23;p5"/>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5"/>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5" name="Google Shape;25;p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6"/>
        <p:cNvGrpSpPr/>
        <p:nvPr/>
      </p:nvGrpSpPr>
      <p:grpSpPr>
        <a:xfrm>
          <a:off x="0" y="0"/>
          <a:ext cx="0" cy="0"/>
          <a:chOff x="0" y="0"/>
          <a:chExt cx="0" cy="0"/>
        </a:xfrm>
      </p:grpSpPr>
      <p:sp>
        <p:nvSpPr>
          <p:cNvPr id="27" name="Google Shape;27;p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8" name="Google Shape;28;p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9"/>
        <p:cNvGrpSpPr/>
        <p:nvPr/>
      </p:nvGrpSpPr>
      <p:grpSpPr>
        <a:xfrm>
          <a:off x="0" y="0"/>
          <a:ext cx="0" cy="0"/>
          <a:chOff x="0" y="0"/>
          <a:chExt cx="0" cy="0"/>
        </a:xfrm>
      </p:grpSpPr>
      <p:sp>
        <p:nvSpPr>
          <p:cNvPr id="30" name="Google Shape;30;p7"/>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1" name="Google Shape;31;p7"/>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2" name="Google Shape;32;p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3"/>
        <p:cNvGrpSpPr/>
        <p:nvPr/>
      </p:nvGrpSpPr>
      <p:grpSpPr>
        <a:xfrm>
          <a:off x="0" y="0"/>
          <a:ext cx="0" cy="0"/>
          <a:chOff x="0" y="0"/>
          <a:chExt cx="0" cy="0"/>
        </a:xfrm>
      </p:grpSpPr>
      <p:sp>
        <p:nvSpPr>
          <p:cNvPr id="34" name="Google Shape;34;p8"/>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5" name="Google Shape;35;p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6"/>
        <p:cNvGrpSpPr/>
        <p:nvPr/>
      </p:nvGrpSpPr>
      <p:grpSpPr>
        <a:xfrm>
          <a:off x="0" y="0"/>
          <a:ext cx="0" cy="0"/>
          <a:chOff x="0" y="0"/>
          <a:chExt cx="0" cy="0"/>
        </a:xfrm>
      </p:grpSpPr>
      <p:sp>
        <p:nvSpPr>
          <p:cNvPr id="37" name="Google Shape;37;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 name="Google Shape;38;p9"/>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9" name="Google Shape;39;p9"/>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0" name="Google Shape;40;p9"/>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1" name="Google Shape;41;p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2"/>
        <p:cNvGrpSpPr/>
        <p:nvPr/>
      </p:nvGrpSpPr>
      <p:grpSpPr>
        <a:xfrm>
          <a:off x="0" y="0"/>
          <a:ext cx="0" cy="0"/>
          <a:chOff x="0" y="0"/>
          <a:chExt cx="0" cy="0"/>
        </a:xfrm>
      </p:grpSpPr>
      <p:sp>
        <p:nvSpPr>
          <p:cNvPr id="43" name="Google Shape;43;p10"/>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SzPts val="1800"/>
              <a:buNone/>
              <a:defRPr/>
            </a:lvl1pPr>
          </a:lstStyle>
          <a:p>
            <a:endParaRPr/>
          </a:p>
        </p:txBody>
      </p:sp>
      <p:sp>
        <p:nvSpPr>
          <p:cNvPr id="44" name="Google Shape;44;p1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FFFFFF"/>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pic>
        <p:nvPicPr>
          <p:cNvPr id="9" name="Google Shape;9;p1"/>
          <p:cNvPicPr preferRelativeResize="0"/>
          <p:nvPr/>
        </p:nvPicPr>
        <p:blipFill rotWithShape="1">
          <a:blip r:embed="rId13">
            <a:alphaModFix/>
          </a:blip>
          <a:srcRect/>
          <a:stretch/>
        </p:blipFill>
        <p:spPr>
          <a:xfrm>
            <a:off x="8602975" y="66525"/>
            <a:ext cx="348619" cy="357956"/>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sp>
        <p:nvSpPr>
          <p:cNvPr id="55" name="Google Shape;55;p13"/>
          <p:cNvSpPr txBox="1">
            <a:spLocks noGrp="1"/>
          </p:cNvSpPr>
          <p:nvPr>
            <p:ph type="ctrTitle"/>
          </p:nvPr>
        </p:nvSpPr>
        <p:spPr>
          <a:xfrm>
            <a:off x="374350" y="0"/>
            <a:ext cx="8512500" cy="3054000"/>
          </a:xfrm>
          <a:prstGeom prst="rect">
            <a:avLst/>
          </a:prstGeom>
          <a:noFill/>
          <a:ln>
            <a:noFill/>
          </a:ln>
        </p:spPr>
        <p:txBody>
          <a:bodyPr spcFirstLastPara="1" wrap="square" lIns="91425" tIns="91425" rIns="91425" bIns="91425" anchor="b" anchorCtr="0">
            <a:noAutofit/>
          </a:bodyPr>
          <a:lstStyle/>
          <a:p>
            <a:pPr marL="914400" lvl="0" indent="457200" algn="l" rtl="0">
              <a:lnSpc>
                <a:spcPct val="100000"/>
              </a:lnSpc>
              <a:spcBef>
                <a:spcPts val="0"/>
              </a:spcBef>
              <a:spcAft>
                <a:spcPts val="0"/>
              </a:spcAft>
              <a:buSzPts val="5200"/>
              <a:buNone/>
            </a:pPr>
            <a:r>
              <a:rPr lang="en-GB" sz="4200" b="1">
                <a:solidFill>
                  <a:srgbClr val="CC0000"/>
                </a:solidFill>
                <a:latin typeface="Montserrat"/>
                <a:ea typeface="Montserrat"/>
                <a:cs typeface="Montserrat"/>
                <a:sym typeface="Montserrat"/>
              </a:rPr>
              <a:t>Capstone Project </a:t>
            </a:r>
            <a:endParaRPr sz="4200" b="1">
              <a:solidFill>
                <a:srgbClr val="CC0000"/>
              </a:solidFill>
              <a:latin typeface="Montserrat"/>
              <a:ea typeface="Montserrat"/>
              <a:cs typeface="Montserrat"/>
              <a:sym typeface="Montserrat"/>
            </a:endParaRPr>
          </a:p>
          <a:p>
            <a:pPr marL="0" lvl="0" indent="0" algn="ctr" rtl="0">
              <a:lnSpc>
                <a:spcPct val="100000"/>
              </a:lnSpc>
              <a:spcBef>
                <a:spcPts val="0"/>
              </a:spcBef>
              <a:spcAft>
                <a:spcPts val="0"/>
              </a:spcAft>
              <a:buSzPts val="5200"/>
              <a:buNone/>
            </a:pPr>
            <a:r>
              <a:rPr lang="en-GB" sz="3600" b="1">
                <a:solidFill>
                  <a:schemeClr val="lt1"/>
                </a:solidFill>
                <a:latin typeface="Montserrat"/>
                <a:ea typeface="Montserrat"/>
                <a:cs typeface="Montserrat"/>
                <a:sym typeface="Montserrat"/>
              </a:rPr>
              <a:t> Product Recommendation Engine </a:t>
            </a:r>
            <a:endParaRPr sz="3600" b="1">
              <a:solidFill>
                <a:schemeClr val="lt1"/>
              </a:solidFill>
              <a:latin typeface="Montserrat"/>
              <a:ea typeface="Montserrat"/>
              <a:cs typeface="Montserrat"/>
              <a:sym typeface="Montserrat"/>
            </a:endParaRPr>
          </a:p>
          <a:p>
            <a:pPr marL="0" lvl="0" indent="0" algn="ctr" rtl="0">
              <a:lnSpc>
                <a:spcPct val="100000"/>
              </a:lnSpc>
              <a:spcBef>
                <a:spcPts val="0"/>
              </a:spcBef>
              <a:spcAft>
                <a:spcPts val="0"/>
              </a:spcAft>
              <a:buSzPts val="5200"/>
              <a:buNone/>
            </a:pPr>
            <a:endParaRPr sz="3600" b="1">
              <a:solidFill>
                <a:schemeClr val="lt1"/>
              </a:solidFill>
              <a:latin typeface="Montserrat"/>
              <a:ea typeface="Montserrat"/>
              <a:cs typeface="Montserrat"/>
              <a:sym typeface="Montserrat"/>
            </a:endParaRPr>
          </a:p>
          <a:p>
            <a:pPr marL="2743200" lvl="0" indent="457200" algn="l" rtl="0">
              <a:lnSpc>
                <a:spcPct val="100000"/>
              </a:lnSpc>
              <a:spcBef>
                <a:spcPts val="0"/>
              </a:spcBef>
              <a:spcAft>
                <a:spcPts val="0"/>
              </a:spcAft>
              <a:buSzPts val="5200"/>
              <a:buNone/>
            </a:pPr>
            <a:endParaRPr sz="1600" b="1">
              <a:solidFill>
                <a:schemeClr val="lt1"/>
              </a:solidFill>
              <a:latin typeface="Montserrat"/>
              <a:ea typeface="Montserrat"/>
              <a:cs typeface="Montserrat"/>
              <a:sym typeface="Montserrat"/>
            </a:endParaRPr>
          </a:p>
        </p:txBody>
      </p:sp>
      <p:pic>
        <p:nvPicPr>
          <p:cNvPr id="56" name="Google Shape;56;p13"/>
          <p:cNvPicPr preferRelativeResize="0"/>
          <p:nvPr/>
        </p:nvPicPr>
        <p:blipFill>
          <a:blip r:embed="rId3">
            <a:alphaModFix/>
          </a:blip>
          <a:stretch>
            <a:fillRect/>
          </a:stretch>
        </p:blipFill>
        <p:spPr>
          <a:xfrm>
            <a:off x="3772325" y="3000675"/>
            <a:ext cx="1936150" cy="21428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2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b="1">
                <a:latin typeface="Montserrat"/>
                <a:ea typeface="Montserrat"/>
                <a:cs typeface="Montserrat"/>
                <a:sym typeface="Montserrat"/>
              </a:rPr>
              <a:t>EDA Contd.</a:t>
            </a:r>
            <a:endParaRPr b="1">
              <a:latin typeface="Montserrat"/>
              <a:ea typeface="Montserrat"/>
              <a:cs typeface="Montserrat"/>
              <a:sym typeface="Montserrat"/>
            </a:endParaRPr>
          </a:p>
        </p:txBody>
      </p:sp>
      <p:sp>
        <p:nvSpPr>
          <p:cNvPr id="119" name="Google Shape;119;p22"/>
          <p:cNvSpPr txBox="1"/>
          <p:nvPr/>
        </p:nvSpPr>
        <p:spPr>
          <a:xfrm>
            <a:off x="270275" y="1168175"/>
            <a:ext cx="3613200" cy="2862900"/>
          </a:xfrm>
          <a:prstGeom prst="rect">
            <a:avLst/>
          </a:prstGeom>
          <a:noFill/>
          <a:ln>
            <a:noFill/>
          </a:ln>
        </p:spPr>
        <p:txBody>
          <a:bodyPr spcFirstLastPara="1" wrap="square" lIns="91425" tIns="91425" rIns="91425" bIns="91425" anchor="t" anchorCtr="0">
            <a:spAutoFit/>
          </a:bodyPr>
          <a:lstStyle/>
          <a:p>
            <a:pPr marL="0" lvl="0" indent="457200" algn="l" rtl="0">
              <a:spcBef>
                <a:spcPts val="0"/>
              </a:spcBef>
              <a:spcAft>
                <a:spcPts val="0"/>
              </a:spcAft>
              <a:buNone/>
            </a:pPr>
            <a:r>
              <a:rPr lang="en-GB" sz="1800" b="1">
                <a:solidFill>
                  <a:schemeClr val="lt1"/>
                </a:solidFill>
                <a:latin typeface="Montserrat"/>
                <a:ea typeface="Montserrat"/>
                <a:cs typeface="Montserrat"/>
                <a:sym typeface="Montserrat"/>
              </a:rPr>
              <a:t>Feature Name - UserId</a:t>
            </a:r>
            <a:endParaRPr sz="1800" b="1">
              <a:solidFill>
                <a:schemeClr val="lt1"/>
              </a:solidFill>
              <a:latin typeface="Montserrat"/>
              <a:ea typeface="Montserrat"/>
              <a:cs typeface="Montserrat"/>
              <a:sym typeface="Montserrat"/>
            </a:endParaRPr>
          </a:p>
          <a:p>
            <a:pPr marL="457200" lvl="0" indent="0" algn="l" rtl="0">
              <a:spcBef>
                <a:spcPts val="0"/>
              </a:spcBef>
              <a:spcAft>
                <a:spcPts val="0"/>
              </a:spcAft>
              <a:buNone/>
            </a:pPr>
            <a:endParaRPr sz="1600" b="1">
              <a:solidFill>
                <a:schemeClr val="lt1"/>
              </a:solidFill>
              <a:latin typeface="Montserrat"/>
              <a:ea typeface="Montserrat"/>
              <a:cs typeface="Montserrat"/>
              <a:sym typeface="Montserrat"/>
            </a:endParaRPr>
          </a:p>
          <a:p>
            <a:pPr marL="914400" lvl="1" indent="-330200" algn="l" rtl="0">
              <a:spcBef>
                <a:spcPts val="0"/>
              </a:spcBef>
              <a:spcAft>
                <a:spcPts val="0"/>
              </a:spcAft>
              <a:buClr>
                <a:schemeClr val="lt1"/>
              </a:buClr>
              <a:buSzPts val="1600"/>
              <a:buFont typeface="Montserrat"/>
              <a:buChar char="➢"/>
            </a:pPr>
            <a:r>
              <a:rPr lang="en-GB" sz="1600" b="1">
                <a:solidFill>
                  <a:schemeClr val="lt1"/>
                </a:solidFill>
                <a:latin typeface="Montserrat"/>
                <a:ea typeface="Montserrat"/>
                <a:cs typeface="Montserrat"/>
                <a:sym typeface="Montserrat"/>
              </a:rPr>
              <a:t>Plotted graph has only top 10 Users.</a:t>
            </a:r>
            <a:endParaRPr sz="1600" b="1">
              <a:solidFill>
                <a:schemeClr val="lt1"/>
              </a:solidFill>
              <a:latin typeface="Montserrat"/>
              <a:ea typeface="Montserrat"/>
              <a:cs typeface="Montserrat"/>
              <a:sym typeface="Montserrat"/>
            </a:endParaRPr>
          </a:p>
          <a:p>
            <a:pPr marL="914400" lvl="0" indent="0" algn="l" rtl="0">
              <a:spcBef>
                <a:spcPts val="0"/>
              </a:spcBef>
              <a:spcAft>
                <a:spcPts val="0"/>
              </a:spcAft>
              <a:buNone/>
            </a:pPr>
            <a:endParaRPr sz="1600" b="1">
              <a:solidFill>
                <a:schemeClr val="lt1"/>
              </a:solidFill>
              <a:latin typeface="Montserrat"/>
              <a:ea typeface="Montserrat"/>
              <a:cs typeface="Montserrat"/>
              <a:sym typeface="Montserrat"/>
            </a:endParaRPr>
          </a:p>
          <a:p>
            <a:pPr marL="914400" lvl="1" indent="-330200" algn="l" rtl="0">
              <a:spcBef>
                <a:spcPts val="0"/>
              </a:spcBef>
              <a:spcAft>
                <a:spcPts val="0"/>
              </a:spcAft>
              <a:buClr>
                <a:schemeClr val="lt1"/>
              </a:buClr>
              <a:buSzPts val="1600"/>
              <a:buFont typeface="Montserrat"/>
              <a:buChar char="➢"/>
            </a:pPr>
            <a:r>
              <a:rPr lang="en-GB" sz="1600" b="1">
                <a:solidFill>
                  <a:schemeClr val="lt1"/>
                </a:solidFill>
                <a:latin typeface="Montserrat"/>
                <a:ea typeface="Montserrat"/>
                <a:cs typeface="Montserrat"/>
                <a:sym typeface="Montserrat"/>
              </a:rPr>
              <a:t>The graph is showing how many times a particular user has purchased a products.</a:t>
            </a:r>
            <a:endParaRPr sz="1600" b="1">
              <a:solidFill>
                <a:schemeClr val="lt1"/>
              </a:solidFill>
              <a:latin typeface="Montserrat"/>
              <a:ea typeface="Montserrat"/>
              <a:cs typeface="Montserrat"/>
              <a:sym typeface="Montserrat"/>
            </a:endParaRPr>
          </a:p>
          <a:p>
            <a:pPr marL="0" lvl="0" indent="0" algn="l" rtl="0">
              <a:spcBef>
                <a:spcPts val="0"/>
              </a:spcBef>
              <a:spcAft>
                <a:spcPts val="0"/>
              </a:spcAft>
              <a:buNone/>
            </a:pPr>
            <a:endParaRPr>
              <a:latin typeface="Montserrat"/>
              <a:ea typeface="Montserrat"/>
              <a:cs typeface="Montserrat"/>
              <a:sym typeface="Montserrat"/>
            </a:endParaRPr>
          </a:p>
          <a:p>
            <a:pPr marL="0" lvl="0" indent="0" algn="l" rtl="0">
              <a:spcBef>
                <a:spcPts val="0"/>
              </a:spcBef>
              <a:spcAft>
                <a:spcPts val="0"/>
              </a:spcAft>
              <a:buNone/>
            </a:pPr>
            <a:endParaRPr>
              <a:latin typeface="Montserrat"/>
              <a:ea typeface="Montserrat"/>
              <a:cs typeface="Montserrat"/>
              <a:sym typeface="Montserrat"/>
            </a:endParaRPr>
          </a:p>
        </p:txBody>
      </p:sp>
      <p:pic>
        <p:nvPicPr>
          <p:cNvPr id="120" name="Google Shape;120;p22"/>
          <p:cNvPicPr preferRelativeResize="0"/>
          <p:nvPr/>
        </p:nvPicPr>
        <p:blipFill>
          <a:blip r:embed="rId3">
            <a:alphaModFix/>
          </a:blip>
          <a:stretch>
            <a:fillRect/>
          </a:stretch>
        </p:blipFill>
        <p:spPr>
          <a:xfrm>
            <a:off x="3704600" y="1168175"/>
            <a:ext cx="4955726" cy="29924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2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b="1">
                <a:latin typeface="Montserrat"/>
                <a:ea typeface="Montserrat"/>
                <a:cs typeface="Montserrat"/>
                <a:sym typeface="Montserrat"/>
              </a:rPr>
              <a:t>EDA Contd.</a:t>
            </a:r>
            <a:endParaRPr b="1">
              <a:latin typeface="Montserrat"/>
              <a:ea typeface="Montserrat"/>
              <a:cs typeface="Montserrat"/>
              <a:sym typeface="Montserrat"/>
            </a:endParaRPr>
          </a:p>
        </p:txBody>
      </p:sp>
      <p:pic>
        <p:nvPicPr>
          <p:cNvPr id="126" name="Google Shape;126;p23"/>
          <p:cNvPicPr preferRelativeResize="0"/>
          <p:nvPr/>
        </p:nvPicPr>
        <p:blipFill>
          <a:blip r:embed="rId3">
            <a:alphaModFix/>
          </a:blip>
          <a:stretch>
            <a:fillRect/>
          </a:stretch>
        </p:blipFill>
        <p:spPr>
          <a:xfrm>
            <a:off x="4572000" y="1107175"/>
            <a:ext cx="4260300" cy="2795184"/>
          </a:xfrm>
          <a:prstGeom prst="rect">
            <a:avLst/>
          </a:prstGeom>
          <a:noFill/>
          <a:ln>
            <a:noFill/>
          </a:ln>
        </p:spPr>
      </p:pic>
      <p:sp>
        <p:nvSpPr>
          <p:cNvPr id="127" name="Google Shape;127;p23"/>
          <p:cNvSpPr txBox="1"/>
          <p:nvPr/>
        </p:nvSpPr>
        <p:spPr>
          <a:xfrm>
            <a:off x="488200" y="1368700"/>
            <a:ext cx="3861900" cy="1908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600" b="1">
                <a:solidFill>
                  <a:schemeClr val="lt1"/>
                </a:solidFill>
                <a:latin typeface="Montserrat"/>
                <a:ea typeface="Montserrat"/>
                <a:cs typeface="Montserrat"/>
                <a:sym typeface="Montserrat"/>
              </a:rPr>
              <a:t>From chart it’s clear that -</a:t>
            </a:r>
            <a:endParaRPr sz="1600" b="1">
              <a:solidFill>
                <a:schemeClr val="lt1"/>
              </a:solidFill>
              <a:latin typeface="Montserrat"/>
              <a:ea typeface="Montserrat"/>
              <a:cs typeface="Montserrat"/>
              <a:sym typeface="Montserrat"/>
            </a:endParaRPr>
          </a:p>
          <a:p>
            <a:pPr marL="457200" lvl="0" indent="0" algn="l" rtl="0">
              <a:spcBef>
                <a:spcPts val="0"/>
              </a:spcBef>
              <a:spcAft>
                <a:spcPts val="0"/>
              </a:spcAft>
              <a:buNone/>
            </a:pPr>
            <a:endParaRPr sz="1600" b="1">
              <a:solidFill>
                <a:schemeClr val="lt1"/>
              </a:solidFill>
              <a:latin typeface="Montserrat"/>
              <a:ea typeface="Montserrat"/>
              <a:cs typeface="Montserrat"/>
              <a:sym typeface="Montserrat"/>
            </a:endParaRPr>
          </a:p>
          <a:p>
            <a:pPr marL="914400" lvl="1" indent="-330200" algn="l" rtl="0">
              <a:spcBef>
                <a:spcPts val="0"/>
              </a:spcBef>
              <a:spcAft>
                <a:spcPts val="0"/>
              </a:spcAft>
              <a:buClr>
                <a:schemeClr val="lt1"/>
              </a:buClr>
              <a:buSzPts val="1600"/>
              <a:buFont typeface="Montserrat"/>
              <a:buChar char="➢"/>
            </a:pPr>
            <a:r>
              <a:rPr lang="en-GB" sz="1600" b="1">
                <a:solidFill>
                  <a:schemeClr val="lt1"/>
                </a:solidFill>
                <a:latin typeface="Montserrat"/>
                <a:ea typeface="Montserrat"/>
                <a:cs typeface="Montserrat"/>
                <a:sym typeface="Montserrat"/>
              </a:rPr>
              <a:t>Most of the product has given as highest rating.</a:t>
            </a:r>
            <a:endParaRPr sz="1600" b="1">
              <a:solidFill>
                <a:schemeClr val="lt1"/>
              </a:solidFill>
              <a:latin typeface="Montserrat"/>
              <a:ea typeface="Montserrat"/>
              <a:cs typeface="Montserrat"/>
              <a:sym typeface="Montserrat"/>
            </a:endParaRPr>
          </a:p>
          <a:p>
            <a:pPr marL="914400" lvl="0" indent="0" algn="l" rtl="0">
              <a:spcBef>
                <a:spcPts val="0"/>
              </a:spcBef>
              <a:spcAft>
                <a:spcPts val="0"/>
              </a:spcAft>
              <a:buNone/>
            </a:pPr>
            <a:endParaRPr sz="1600" b="1">
              <a:solidFill>
                <a:schemeClr val="lt1"/>
              </a:solidFill>
              <a:latin typeface="Montserrat"/>
              <a:ea typeface="Montserrat"/>
              <a:cs typeface="Montserrat"/>
              <a:sym typeface="Montserrat"/>
            </a:endParaRPr>
          </a:p>
          <a:p>
            <a:pPr marL="914400" lvl="1" indent="-330200" algn="l" rtl="0">
              <a:spcBef>
                <a:spcPts val="0"/>
              </a:spcBef>
              <a:spcAft>
                <a:spcPts val="0"/>
              </a:spcAft>
              <a:buClr>
                <a:schemeClr val="lt1"/>
              </a:buClr>
              <a:buSzPts val="1600"/>
              <a:buFont typeface="Montserrat"/>
              <a:buChar char="➢"/>
            </a:pPr>
            <a:r>
              <a:rPr lang="en-GB" sz="1600" b="1">
                <a:solidFill>
                  <a:schemeClr val="lt1"/>
                </a:solidFill>
                <a:latin typeface="Montserrat"/>
                <a:ea typeface="Montserrat"/>
                <a:cs typeface="Montserrat"/>
                <a:sym typeface="Montserrat"/>
              </a:rPr>
              <a:t>Very less number of product has low rating.</a:t>
            </a:r>
            <a:endParaRPr sz="1600" b="1">
              <a:solidFill>
                <a:schemeClr val="lt1"/>
              </a:solidFill>
              <a:latin typeface="Montserrat"/>
              <a:ea typeface="Montserrat"/>
              <a:cs typeface="Montserrat"/>
              <a:sym typeface="Montserrat"/>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2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b="1">
                <a:latin typeface="Montserrat"/>
                <a:ea typeface="Montserrat"/>
                <a:cs typeface="Montserrat"/>
                <a:sym typeface="Montserrat"/>
              </a:rPr>
              <a:t>EDA Contd.</a:t>
            </a:r>
            <a:endParaRPr/>
          </a:p>
        </p:txBody>
      </p:sp>
      <p:pic>
        <p:nvPicPr>
          <p:cNvPr id="133" name="Google Shape;133;p24"/>
          <p:cNvPicPr preferRelativeResize="0"/>
          <p:nvPr/>
        </p:nvPicPr>
        <p:blipFill>
          <a:blip r:embed="rId3">
            <a:alphaModFix/>
          </a:blip>
          <a:stretch>
            <a:fillRect/>
          </a:stretch>
        </p:blipFill>
        <p:spPr>
          <a:xfrm>
            <a:off x="311700" y="1264050"/>
            <a:ext cx="5816901" cy="2772300"/>
          </a:xfrm>
          <a:prstGeom prst="rect">
            <a:avLst/>
          </a:prstGeom>
          <a:noFill/>
          <a:ln>
            <a:noFill/>
          </a:ln>
        </p:spPr>
      </p:pic>
      <p:pic>
        <p:nvPicPr>
          <p:cNvPr id="134" name="Google Shape;134;p24"/>
          <p:cNvPicPr preferRelativeResize="0"/>
          <p:nvPr/>
        </p:nvPicPr>
        <p:blipFill>
          <a:blip r:embed="rId4">
            <a:alphaModFix/>
          </a:blip>
          <a:stretch>
            <a:fillRect/>
          </a:stretch>
        </p:blipFill>
        <p:spPr>
          <a:xfrm>
            <a:off x="4521750" y="2299450"/>
            <a:ext cx="4047850" cy="25358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2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2286000" lvl="0" indent="457200" algn="l" rtl="0">
              <a:spcBef>
                <a:spcPts val="0"/>
              </a:spcBef>
              <a:spcAft>
                <a:spcPts val="0"/>
              </a:spcAft>
              <a:buNone/>
            </a:pPr>
            <a:r>
              <a:rPr lang="en-GB" b="1">
                <a:latin typeface="Montserrat"/>
                <a:ea typeface="Montserrat"/>
                <a:cs typeface="Montserrat"/>
                <a:sym typeface="Montserrat"/>
              </a:rPr>
              <a:t>EDA Contd.</a:t>
            </a:r>
            <a:endParaRPr b="1">
              <a:latin typeface="Montserrat"/>
              <a:ea typeface="Montserrat"/>
              <a:cs typeface="Montserrat"/>
              <a:sym typeface="Montserrat"/>
            </a:endParaRPr>
          </a:p>
        </p:txBody>
      </p:sp>
      <p:pic>
        <p:nvPicPr>
          <p:cNvPr id="140" name="Google Shape;140;p25"/>
          <p:cNvPicPr preferRelativeResize="0"/>
          <p:nvPr/>
        </p:nvPicPr>
        <p:blipFill>
          <a:blip r:embed="rId3">
            <a:alphaModFix/>
          </a:blip>
          <a:stretch>
            <a:fillRect/>
          </a:stretch>
        </p:blipFill>
        <p:spPr>
          <a:xfrm>
            <a:off x="311700" y="1858825"/>
            <a:ext cx="3905250" cy="2562225"/>
          </a:xfrm>
          <a:prstGeom prst="rect">
            <a:avLst/>
          </a:prstGeom>
          <a:noFill/>
          <a:ln>
            <a:noFill/>
          </a:ln>
        </p:spPr>
      </p:pic>
      <p:pic>
        <p:nvPicPr>
          <p:cNvPr id="141" name="Google Shape;141;p25"/>
          <p:cNvPicPr preferRelativeResize="0"/>
          <p:nvPr/>
        </p:nvPicPr>
        <p:blipFill>
          <a:blip r:embed="rId4">
            <a:alphaModFix/>
          </a:blip>
          <a:stretch>
            <a:fillRect/>
          </a:stretch>
        </p:blipFill>
        <p:spPr>
          <a:xfrm>
            <a:off x="4629150" y="1917200"/>
            <a:ext cx="3975275" cy="2384035"/>
          </a:xfrm>
          <a:prstGeom prst="rect">
            <a:avLst/>
          </a:prstGeom>
          <a:noFill/>
          <a:ln>
            <a:noFill/>
          </a:ln>
        </p:spPr>
      </p:pic>
      <p:sp>
        <p:nvSpPr>
          <p:cNvPr id="142" name="Google Shape;142;p25"/>
          <p:cNvSpPr txBox="1"/>
          <p:nvPr/>
        </p:nvSpPr>
        <p:spPr>
          <a:xfrm>
            <a:off x="915350" y="1360213"/>
            <a:ext cx="31638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600" b="1">
                <a:solidFill>
                  <a:schemeClr val="lt1"/>
                </a:solidFill>
                <a:latin typeface="Montserrat"/>
                <a:ea typeface="Montserrat"/>
                <a:cs typeface="Montserrat"/>
                <a:sym typeface="Montserrat"/>
              </a:rPr>
              <a:t>Before Log Transformation</a:t>
            </a:r>
            <a:endParaRPr sz="1600" b="1">
              <a:solidFill>
                <a:schemeClr val="lt1"/>
              </a:solidFill>
              <a:latin typeface="Montserrat"/>
              <a:ea typeface="Montserrat"/>
              <a:cs typeface="Montserrat"/>
              <a:sym typeface="Montserrat"/>
            </a:endParaRPr>
          </a:p>
        </p:txBody>
      </p:sp>
      <p:sp>
        <p:nvSpPr>
          <p:cNvPr id="143" name="Google Shape;143;p25"/>
          <p:cNvSpPr txBox="1"/>
          <p:nvPr/>
        </p:nvSpPr>
        <p:spPr>
          <a:xfrm>
            <a:off x="5352725" y="1360225"/>
            <a:ext cx="32517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600" b="1">
                <a:solidFill>
                  <a:schemeClr val="lt1"/>
                </a:solidFill>
                <a:latin typeface="Montserrat"/>
                <a:ea typeface="Montserrat"/>
                <a:cs typeface="Montserrat"/>
                <a:sym typeface="Montserrat"/>
              </a:rPr>
              <a:t>After Log Transformation</a:t>
            </a:r>
            <a:endParaRPr sz="1600" b="1">
              <a:solidFill>
                <a:schemeClr val="lt1"/>
              </a:solidFill>
              <a:latin typeface="Montserrat"/>
              <a:ea typeface="Montserrat"/>
              <a:cs typeface="Montserrat"/>
              <a:sym typeface="Montserrat"/>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latin typeface="Montserrat"/>
                <a:ea typeface="Montserrat"/>
                <a:cs typeface="Montserrat"/>
                <a:sym typeface="Montserrat"/>
              </a:rPr>
              <a:t>SVD - Singular Value Decomposition</a:t>
            </a:r>
            <a:endParaRPr sz="1150">
              <a:solidFill>
                <a:srgbClr val="1E1E1E"/>
              </a:solidFill>
              <a:highlight>
                <a:schemeClr val="dk2"/>
              </a:highlight>
              <a:latin typeface="Courier New"/>
              <a:ea typeface="Courier New"/>
              <a:cs typeface="Courier New"/>
              <a:sym typeface="Courier New"/>
            </a:endParaRPr>
          </a:p>
          <a:p>
            <a:pPr marL="0" lvl="0" indent="0" algn="l" rtl="0">
              <a:spcBef>
                <a:spcPts val="0"/>
              </a:spcBef>
              <a:spcAft>
                <a:spcPts val="0"/>
              </a:spcAft>
              <a:buNone/>
            </a:pPr>
            <a:endParaRPr b="1">
              <a:latin typeface="Montserrat"/>
              <a:ea typeface="Montserrat"/>
              <a:cs typeface="Montserrat"/>
              <a:sym typeface="Montserrat"/>
            </a:endParaRPr>
          </a:p>
        </p:txBody>
      </p:sp>
      <p:pic>
        <p:nvPicPr>
          <p:cNvPr id="149" name="Google Shape;149;p26"/>
          <p:cNvPicPr preferRelativeResize="0"/>
          <p:nvPr/>
        </p:nvPicPr>
        <p:blipFill>
          <a:blip r:embed="rId3">
            <a:alphaModFix/>
          </a:blip>
          <a:stretch>
            <a:fillRect/>
          </a:stretch>
        </p:blipFill>
        <p:spPr>
          <a:xfrm>
            <a:off x="4243800" y="1164800"/>
            <a:ext cx="4588500" cy="2920425"/>
          </a:xfrm>
          <a:prstGeom prst="rect">
            <a:avLst/>
          </a:prstGeom>
          <a:noFill/>
          <a:ln>
            <a:noFill/>
          </a:ln>
        </p:spPr>
      </p:pic>
      <p:sp>
        <p:nvSpPr>
          <p:cNvPr id="150" name="Google Shape;150;p26"/>
          <p:cNvSpPr txBox="1"/>
          <p:nvPr/>
        </p:nvSpPr>
        <p:spPr>
          <a:xfrm>
            <a:off x="350175" y="1164800"/>
            <a:ext cx="3859500" cy="3411600"/>
          </a:xfrm>
          <a:prstGeom prst="rect">
            <a:avLst/>
          </a:prstGeom>
          <a:noFill/>
          <a:ln>
            <a:noFill/>
          </a:ln>
        </p:spPr>
        <p:txBody>
          <a:bodyPr spcFirstLastPara="1" wrap="square" lIns="91425" tIns="91425" rIns="91425" bIns="91425" anchor="t" anchorCtr="0">
            <a:spAutoFit/>
          </a:bodyPr>
          <a:lstStyle/>
          <a:p>
            <a:pPr marL="457200" lvl="0" indent="-323850" algn="l" rtl="0">
              <a:lnSpc>
                <a:spcPct val="130434"/>
              </a:lnSpc>
              <a:spcBef>
                <a:spcPts val="0"/>
              </a:spcBef>
              <a:spcAft>
                <a:spcPts val="0"/>
              </a:spcAft>
              <a:buClr>
                <a:schemeClr val="lt1"/>
              </a:buClr>
              <a:buSzPts val="1500"/>
              <a:buFont typeface="Montserrat"/>
              <a:buChar char="➢"/>
            </a:pPr>
            <a:r>
              <a:rPr lang="en-GB" sz="1500" b="1">
                <a:solidFill>
                  <a:schemeClr val="lt1"/>
                </a:solidFill>
                <a:highlight>
                  <a:srgbClr val="FFFFFF"/>
                </a:highlight>
                <a:latin typeface="Montserrat"/>
                <a:ea typeface="Montserrat"/>
                <a:cs typeface="Montserrat"/>
                <a:sym typeface="Montserrat"/>
              </a:rPr>
              <a:t>The Singular-Value Decomposition, is a matrix decomposition method for reducing a matrix to its constituent parts in order to make certain subsequent matrix calculations simpler. It provides another way to factorize a matrix, into singular vectors and singular values.</a:t>
            </a:r>
            <a:endParaRPr sz="1500" b="1">
              <a:solidFill>
                <a:schemeClr val="lt1"/>
              </a:solidFill>
              <a:highlight>
                <a:srgbClr val="FFFFFF"/>
              </a:highlight>
              <a:latin typeface="Montserrat"/>
              <a:ea typeface="Montserrat"/>
              <a:cs typeface="Montserrat"/>
              <a:sym typeface="Montserrat"/>
            </a:endParaRPr>
          </a:p>
          <a:p>
            <a:pPr marL="0" lvl="0" indent="0" algn="l" rtl="0">
              <a:spcBef>
                <a:spcPts val="0"/>
              </a:spcBef>
              <a:spcAft>
                <a:spcPts val="0"/>
              </a:spcAft>
              <a:buNone/>
            </a:pP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27"/>
          <p:cNvSpPr txBox="1">
            <a:spLocks noGrp="1"/>
          </p:cNvSpPr>
          <p:nvPr>
            <p:ph type="title"/>
          </p:nvPr>
        </p:nvSpPr>
        <p:spPr>
          <a:xfrm>
            <a:off x="311700" y="1190550"/>
            <a:ext cx="8520600" cy="65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000" b="1">
                <a:latin typeface="Montserrat"/>
                <a:ea typeface="Montserrat"/>
                <a:cs typeface="Montserrat"/>
                <a:sym typeface="Montserrat"/>
              </a:rPr>
              <a:t>Collaborative Recommendation System</a:t>
            </a:r>
            <a:endParaRPr sz="2000" b="1">
              <a:latin typeface="Montserrat"/>
              <a:ea typeface="Montserrat"/>
              <a:cs typeface="Montserrat"/>
              <a:sym typeface="Montserrat"/>
            </a:endParaRPr>
          </a:p>
        </p:txBody>
      </p:sp>
      <p:sp>
        <p:nvSpPr>
          <p:cNvPr id="156" name="Google Shape;156;p27"/>
          <p:cNvSpPr txBox="1">
            <a:spLocks noGrp="1"/>
          </p:cNvSpPr>
          <p:nvPr>
            <p:ph type="body" idx="1"/>
          </p:nvPr>
        </p:nvSpPr>
        <p:spPr>
          <a:xfrm>
            <a:off x="378975" y="1750825"/>
            <a:ext cx="8453400" cy="65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600" b="1">
                <a:solidFill>
                  <a:schemeClr val="lt1"/>
                </a:solidFill>
              </a:rPr>
              <a:t>No of Components in SVD = 35</a:t>
            </a:r>
            <a:endParaRPr sz="1600" b="1">
              <a:solidFill>
                <a:schemeClr val="lt1"/>
              </a:solidFill>
            </a:endParaRPr>
          </a:p>
          <a:p>
            <a:pPr marL="0" lvl="0" indent="0" algn="l" rtl="0">
              <a:spcBef>
                <a:spcPts val="0"/>
              </a:spcBef>
              <a:spcAft>
                <a:spcPts val="0"/>
              </a:spcAft>
              <a:buNone/>
            </a:pPr>
            <a:r>
              <a:rPr lang="en-GB" sz="1600" b="1">
                <a:solidFill>
                  <a:schemeClr val="lt1"/>
                </a:solidFill>
              </a:rPr>
              <a:t>Pivot Matrix:    Shape (22363,12101)</a:t>
            </a:r>
            <a:endParaRPr sz="1600" b="1">
              <a:solidFill>
                <a:schemeClr val="lt1"/>
              </a:solidFill>
            </a:endParaRPr>
          </a:p>
          <a:p>
            <a:pPr marL="0" lvl="0" indent="0" algn="l" rtl="0">
              <a:spcBef>
                <a:spcPts val="0"/>
              </a:spcBef>
              <a:spcAft>
                <a:spcPts val="0"/>
              </a:spcAft>
              <a:buNone/>
            </a:pPr>
            <a:endParaRPr>
              <a:solidFill>
                <a:schemeClr val="lt1"/>
              </a:solidFill>
            </a:endParaRPr>
          </a:p>
        </p:txBody>
      </p:sp>
      <p:pic>
        <p:nvPicPr>
          <p:cNvPr id="157" name="Google Shape;157;p27"/>
          <p:cNvPicPr preferRelativeResize="0"/>
          <p:nvPr/>
        </p:nvPicPr>
        <p:blipFill>
          <a:blip r:embed="rId3">
            <a:alphaModFix/>
          </a:blip>
          <a:stretch>
            <a:fillRect/>
          </a:stretch>
        </p:blipFill>
        <p:spPr>
          <a:xfrm>
            <a:off x="311700" y="2466700"/>
            <a:ext cx="8520601" cy="2093200"/>
          </a:xfrm>
          <a:prstGeom prst="rect">
            <a:avLst/>
          </a:prstGeom>
          <a:noFill/>
          <a:ln>
            <a:noFill/>
          </a:ln>
        </p:spPr>
      </p:pic>
      <p:sp>
        <p:nvSpPr>
          <p:cNvPr id="158" name="Google Shape;158;p27"/>
          <p:cNvSpPr txBox="1"/>
          <p:nvPr/>
        </p:nvSpPr>
        <p:spPr>
          <a:xfrm>
            <a:off x="311700" y="178425"/>
            <a:ext cx="77031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2800" b="1">
                <a:solidFill>
                  <a:schemeClr val="dk1"/>
                </a:solidFill>
              </a:rPr>
              <a:t>                 Machine Learning Algorithm</a:t>
            </a:r>
            <a:endParaRPr sz="2800" b="1">
              <a:solidFill>
                <a:schemeClr val="dk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8"/>
          <p:cNvSpPr txBox="1">
            <a:spLocks noGrp="1"/>
          </p:cNvSpPr>
          <p:nvPr>
            <p:ph type="title"/>
          </p:nvPr>
        </p:nvSpPr>
        <p:spPr>
          <a:xfrm>
            <a:off x="311700" y="171200"/>
            <a:ext cx="8520600" cy="661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latin typeface="Montserrat"/>
                <a:ea typeface="Montserrat"/>
                <a:cs typeface="Montserrat"/>
                <a:sym typeface="Montserrat"/>
              </a:rPr>
              <a:t>Evaluation for Collaborative Filtering</a:t>
            </a:r>
            <a:endParaRPr b="1">
              <a:latin typeface="Montserrat"/>
              <a:ea typeface="Montserrat"/>
              <a:cs typeface="Montserrat"/>
              <a:sym typeface="Montserrat"/>
            </a:endParaRPr>
          </a:p>
        </p:txBody>
      </p:sp>
      <p:pic>
        <p:nvPicPr>
          <p:cNvPr id="164" name="Google Shape;164;p28"/>
          <p:cNvPicPr preferRelativeResize="0"/>
          <p:nvPr/>
        </p:nvPicPr>
        <p:blipFill>
          <a:blip r:embed="rId3">
            <a:alphaModFix/>
          </a:blip>
          <a:stretch>
            <a:fillRect/>
          </a:stretch>
        </p:blipFill>
        <p:spPr>
          <a:xfrm>
            <a:off x="521350" y="2108750"/>
            <a:ext cx="8201600" cy="2665250"/>
          </a:xfrm>
          <a:prstGeom prst="rect">
            <a:avLst/>
          </a:prstGeom>
          <a:noFill/>
          <a:ln>
            <a:noFill/>
          </a:ln>
        </p:spPr>
      </p:pic>
      <p:sp>
        <p:nvSpPr>
          <p:cNvPr id="165" name="Google Shape;165;p28"/>
          <p:cNvSpPr txBox="1"/>
          <p:nvPr/>
        </p:nvSpPr>
        <p:spPr>
          <a:xfrm>
            <a:off x="5688200" y="723675"/>
            <a:ext cx="2139900" cy="1416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600" b="1">
                <a:solidFill>
                  <a:schemeClr val="lt1"/>
                </a:solidFill>
                <a:highlight>
                  <a:srgbClr val="FFFFFF"/>
                </a:highlight>
                <a:latin typeface="Montserrat"/>
                <a:ea typeface="Montserrat"/>
                <a:cs typeface="Montserrat"/>
                <a:sym typeface="Montserrat"/>
              </a:rPr>
              <a:t>Overall Accuracy</a:t>
            </a:r>
            <a:endParaRPr sz="1600" b="1">
              <a:solidFill>
                <a:schemeClr val="lt1"/>
              </a:solidFill>
              <a:highlight>
                <a:srgbClr val="FFFFFF"/>
              </a:highlight>
              <a:latin typeface="Montserrat"/>
              <a:ea typeface="Montserrat"/>
              <a:cs typeface="Montserrat"/>
              <a:sym typeface="Montserrat"/>
            </a:endParaRPr>
          </a:p>
          <a:p>
            <a:pPr marL="0" lvl="0" indent="0" algn="l" rtl="0">
              <a:spcBef>
                <a:spcPts val="0"/>
              </a:spcBef>
              <a:spcAft>
                <a:spcPts val="0"/>
              </a:spcAft>
              <a:buNone/>
            </a:pPr>
            <a:endParaRPr sz="1600" b="1">
              <a:solidFill>
                <a:schemeClr val="lt1"/>
              </a:solidFill>
              <a:highlight>
                <a:srgbClr val="FFFFFF"/>
              </a:highlight>
              <a:latin typeface="Montserrat"/>
              <a:ea typeface="Montserrat"/>
              <a:cs typeface="Montserrat"/>
              <a:sym typeface="Montserrat"/>
            </a:endParaRPr>
          </a:p>
          <a:p>
            <a:pPr marL="0" lvl="0" indent="0" algn="l" rtl="0">
              <a:spcBef>
                <a:spcPts val="0"/>
              </a:spcBef>
              <a:spcAft>
                <a:spcPts val="0"/>
              </a:spcAft>
              <a:buNone/>
            </a:pPr>
            <a:r>
              <a:rPr lang="en-GB" sz="1600" b="1">
                <a:solidFill>
                  <a:schemeClr val="lt1"/>
                </a:solidFill>
                <a:highlight>
                  <a:srgbClr val="FFFFFF"/>
                </a:highlight>
                <a:latin typeface="Montserrat"/>
                <a:ea typeface="Montserrat"/>
                <a:cs typeface="Montserrat"/>
                <a:sym typeface="Montserrat"/>
              </a:rPr>
              <a:t>recall@5: 0.3847 </a:t>
            </a:r>
            <a:endParaRPr sz="1600" b="1">
              <a:solidFill>
                <a:schemeClr val="lt1"/>
              </a:solidFill>
              <a:highlight>
                <a:srgbClr val="FFFFFF"/>
              </a:highlight>
              <a:latin typeface="Montserrat"/>
              <a:ea typeface="Montserrat"/>
              <a:cs typeface="Montserrat"/>
              <a:sym typeface="Montserrat"/>
            </a:endParaRPr>
          </a:p>
          <a:p>
            <a:pPr marL="0" lvl="0" indent="0" algn="l" rtl="0">
              <a:spcBef>
                <a:spcPts val="0"/>
              </a:spcBef>
              <a:spcAft>
                <a:spcPts val="0"/>
              </a:spcAft>
              <a:buNone/>
            </a:pPr>
            <a:r>
              <a:rPr lang="en-GB" sz="1600" b="1">
                <a:solidFill>
                  <a:schemeClr val="lt1"/>
                </a:solidFill>
                <a:highlight>
                  <a:srgbClr val="FFFFFF"/>
                </a:highlight>
                <a:latin typeface="Montserrat"/>
                <a:ea typeface="Montserrat"/>
                <a:cs typeface="Montserrat"/>
                <a:sym typeface="Montserrat"/>
              </a:rPr>
              <a:t>recall@10: 0.4759</a:t>
            </a:r>
            <a:endParaRPr sz="1600" b="1">
              <a:solidFill>
                <a:schemeClr val="lt1"/>
              </a:solidFill>
              <a:highlight>
                <a:srgbClr val="FFFFFF"/>
              </a:highlight>
              <a:latin typeface="Montserrat"/>
              <a:ea typeface="Montserrat"/>
              <a:cs typeface="Montserrat"/>
              <a:sym typeface="Montserrat"/>
            </a:endParaRPr>
          </a:p>
          <a:p>
            <a:pPr marL="0" lvl="0" indent="0" algn="l" rtl="0">
              <a:spcBef>
                <a:spcPts val="0"/>
              </a:spcBef>
              <a:spcAft>
                <a:spcPts val="0"/>
              </a:spcAft>
              <a:buNone/>
            </a:pPr>
            <a:r>
              <a:rPr lang="en-GB" sz="1600" b="1">
                <a:solidFill>
                  <a:schemeClr val="lt1"/>
                </a:solidFill>
                <a:highlight>
                  <a:srgbClr val="FFFFFF"/>
                </a:highlight>
                <a:latin typeface="Montserrat"/>
                <a:ea typeface="Montserrat"/>
                <a:cs typeface="Montserrat"/>
                <a:sym typeface="Montserrat"/>
              </a:rPr>
              <a:t>recall@15: 0.5358</a:t>
            </a:r>
            <a:endParaRPr sz="1600" b="1">
              <a:solidFill>
                <a:schemeClr val="lt1"/>
              </a:solidFill>
              <a:latin typeface="Montserrat"/>
              <a:ea typeface="Montserrat"/>
              <a:cs typeface="Montserrat"/>
              <a:sym typeface="Montserrat"/>
            </a:endParaRPr>
          </a:p>
        </p:txBody>
      </p:sp>
      <p:sp>
        <p:nvSpPr>
          <p:cNvPr id="166" name="Google Shape;166;p28"/>
          <p:cNvSpPr txBox="1"/>
          <p:nvPr/>
        </p:nvSpPr>
        <p:spPr>
          <a:xfrm>
            <a:off x="645850" y="879300"/>
            <a:ext cx="33696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600" b="1">
                <a:solidFill>
                  <a:schemeClr val="lt1"/>
                </a:solidFill>
                <a:latin typeface="Montserrat"/>
                <a:ea typeface="Montserrat"/>
                <a:cs typeface="Montserrat"/>
                <a:sym typeface="Montserrat"/>
              </a:rPr>
              <a:t>Random 10 User Id Details</a:t>
            </a:r>
            <a:endParaRPr sz="1600" b="1">
              <a:solidFill>
                <a:schemeClr val="lt1"/>
              </a:solidFill>
              <a:latin typeface="Montserrat"/>
              <a:ea typeface="Montserrat"/>
              <a:cs typeface="Montserrat"/>
              <a:sym typeface="Montserrat"/>
            </a:endParaRPr>
          </a:p>
        </p:txBody>
      </p:sp>
      <p:sp>
        <p:nvSpPr>
          <p:cNvPr id="167" name="Google Shape;167;p28"/>
          <p:cNvSpPr/>
          <p:nvPr/>
        </p:nvSpPr>
        <p:spPr>
          <a:xfrm>
            <a:off x="1778175" y="1423975"/>
            <a:ext cx="540600" cy="571200"/>
          </a:xfrm>
          <a:prstGeom prst="downArrow">
            <a:avLst>
              <a:gd name="adj1" fmla="val 50000"/>
              <a:gd name="adj2" fmla="val 5000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29"/>
          <p:cNvSpPr txBox="1">
            <a:spLocks noGrp="1"/>
          </p:cNvSpPr>
          <p:nvPr>
            <p:ph type="title"/>
          </p:nvPr>
        </p:nvSpPr>
        <p:spPr>
          <a:xfrm>
            <a:off x="311700" y="217875"/>
            <a:ext cx="8520600" cy="61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latin typeface="Montserrat"/>
                <a:ea typeface="Montserrat"/>
                <a:cs typeface="Montserrat"/>
                <a:sym typeface="Montserrat"/>
              </a:rPr>
              <a:t>Content-Based Recommendation System</a:t>
            </a:r>
            <a:endParaRPr b="1">
              <a:latin typeface="Montserrat"/>
              <a:ea typeface="Montserrat"/>
              <a:cs typeface="Montserrat"/>
              <a:sym typeface="Montserrat"/>
            </a:endParaRPr>
          </a:p>
        </p:txBody>
      </p:sp>
      <p:pic>
        <p:nvPicPr>
          <p:cNvPr id="173" name="Google Shape;173;p29"/>
          <p:cNvPicPr preferRelativeResize="0"/>
          <p:nvPr/>
        </p:nvPicPr>
        <p:blipFill>
          <a:blip r:embed="rId3">
            <a:alphaModFix/>
          </a:blip>
          <a:stretch>
            <a:fillRect/>
          </a:stretch>
        </p:blipFill>
        <p:spPr>
          <a:xfrm>
            <a:off x="254700" y="1307275"/>
            <a:ext cx="8634600" cy="1441138"/>
          </a:xfrm>
          <a:prstGeom prst="rect">
            <a:avLst/>
          </a:prstGeom>
          <a:noFill/>
          <a:ln>
            <a:noFill/>
          </a:ln>
        </p:spPr>
      </p:pic>
      <p:sp>
        <p:nvSpPr>
          <p:cNvPr id="174" name="Google Shape;174;p29"/>
          <p:cNvSpPr txBox="1"/>
          <p:nvPr/>
        </p:nvSpPr>
        <p:spPr>
          <a:xfrm>
            <a:off x="443550" y="832575"/>
            <a:ext cx="23811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600" b="1">
                <a:solidFill>
                  <a:schemeClr val="lt1"/>
                </a:solidFill>
                <a:latin typeface="Montserrat"/>
                <a:ea typeface="Montserrat"/>
                <a:cs typeface="Montserrat"/>
                <a:sym typeface="Montserrat"/>
              </a:rPr>
              <a:t>Dataset</a:t>
            </a:r>
            <a:endParaRPr sz="1600" b="1">
              <a:solidFill>
                <a:schemeClr val="lt1"/>
              </a:solidFill>
              <a:latin typeface="Montserrat"/>
              <a:ea typeface="Montserrat"/>
              <a:cs typeface="Montserrat"/>
              <a:sym typeface="Montserrat"/>
            </a:endParaRPr>
          </a:p>
        </p:txBody>
      </p:sp>
      <p:pic>
        <p:nvPicPr>
          <p:cNvPr id="175" name="Google Shape;175;p29"/>
          <p:cNvPicPr preferRelativeResize="0"/>
          <p:nvPr/>
        </p:nvPicPr>
        <p:blipFill>
          <a:blip r:embed="rId4">
            <a:alphaModFix/>
          </a:blip>
          <a:stretch>
            <a:fillRect/>
          </a:stretch>
        </p:blipFill>
        <p:spPr>
          <a:xfrm>
            <a:off x="2497800" y="2975700"/>
            <a:ext cx="6536400" cy="1903225"/>
          </a:xfrm>
          <a:prstGeom prst="rect">
            <a:avLst/>
          </a:prstGeom>
          <a:noFill/>
          <a:ln>
            <a:noFill/>
          </a:ln>
        </p:spPr>
      </p:pic>
      <p:sp>
        <p:nvSpPr>
          <p:cNvPr id="176" name="Google Shape;176;p29"/>
          <p:cNvSpPr txBox="1"/>
          <p:nvPr/>
        </p:nvSpPr>
        <p:spPr>
          <a:xfrm>
            <a:off x="254700" y="3120350"/>
            <a:ext cx="2243100" cy="10563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700"/>
              </a:spcBef>
              <a:spcAft>
                <a:spcPts val="0"/>
              </a:spcAft>
              <a:buNone/>
            </a:pPr>
            <a:r>
              <a:rPr lang="en-GB" sz="1600" b="1">
                <a:solidFill>
                  <a:schemeClr val="lt1"/>
                </a:solidFill>
                <a:highlight>
                  <a:srgbClr val="FFFFFF"/>
                </a:highlight>
                <a:latin typeface="Montserrat"/>
                <a:ea typeface="Montserrat"/>
                <a:cs typeface="Montserrat"/>
                <a:sym typeface="Montserrat"/>
              </a:rPr>
              <a:t>TF-IDF Vectorizer Technique</a:t>
            </a:r>
            <a:endParaRPr sz="1600" b="1">
              <a:solidFill>
                <a:schemeClr val="lt1"/>
              </a:solidFill>
              <a:highlight>
                <a:srgbClr val="FFFFFF"/>
              </a:highlight>
              <a:latin typeface="Montserrat"/>
              <a:ea typeface="Montserrat"/>
              <a:cs typeface="Montserrat"/>
              <a:sym typeface="Montserrat"/>
            </a:endParaRPr>
          </a:p>
          <a:p>
            <a:pPr marL="0" lvl="0" indent="0" algn="l" rtl="0">
              <a:spcBef>
                <a:spcPts val="700"/>
              </a:spcBef>
              <a:spcAft>
                <a:spcPts val="0"/>
              </a:spcAft>
              <a:buNone/>
            </a:pPr>
            <a:endParaRPr/>
          </a:p>
        </p:txBody>
      </p:sp>
      <p:sp>
        <p:nvSpPr>
          <p:cNvPr id="177" name="Google Shape;177;p29"/>
          <p:cNvSpPr/>
          <p:nvPr/>
        </p:nvSpPr>
        <p:spPr>
          <a:xfrm>
            <a:off x="1003800" y="3766150"/>
            <a:ext cx="1260600" cy="614700"/>
          </a:xfrm>
          <a:prstGeom prst="notchedRightArrow">
            <a:avLst>
              <a:gd name="adj1" fmla="val 50000"/>
              <a:gd name="adj2" fmla="val 50000"/>
            </a:avLst>
          </a:prstGeom>
          <a:solidFill>
            <a:srgbClr val="CC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pic>
        <p:nvPicPr>
          <p:cNvPr id="182" name="Google Shape;182;p30"/>
          <p:cNvPicPr preferRelativeResize="0"/>
          <p:nvPr/>
        </p:nvPicPr>
        <p:blipFill>
          <a:blip r:embed="rId3">
            <a:alphaModFix/>
          </a:blip>
          <a:stretch>
            <a:fillRect/>
          </a:stretch>
        </p:blipFill>
        <p:spPr>
          <a:xfrm>
            <a:off x="472500" y="1576549"/>
            <a:ext cx="3685250" cy="1990400"/>
          </a:xfrm>
          <a:prstGeom prst="rect">
            <a:avLst/>
          </a:prstGeom>
          <a:noFill/>
          <a:ln>
            <a:noFill/>
          </a:ln>
        </p:spPr>
      </p:pic>
      <p:sp>
        <p:nvSpPr>
          <p:cNvPr id="183" name="Google Shape;183;p30"/>
          <p:cNvSpPr txBox="1"/>
          <p:nvPr/>
        </p:nvSpPr>
        <p:spPr>
          <a:xfrm>
            <a:off x="507375" y="505800"/>
            <a:ext cx="51807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2800" b="1">
                <a:solidFill>
                  <a:schemeClr val="dk1"/>
                </a:solidFill>
                <a:latin typeface="Montserrat"/>
                <a:ea typeface="Montserrat"/>
                <a:cs typeface="Montserrat"/>
                <a:sym typeface="Montserrat"/>
              </a:rPr>
              <a:t>Contt..</a:t>
            </a:r>
            <a:endParaRPr sz="2600">
              <a:solidFill>
                <a:srgbClr val="134F5C"/>
              </a:solidFill>
            </a:endParaRPr>
          </a:p>
        </p:txBody>
      </p:sp>
      <p:pic>
        <p:nvPicPr>
          <p:cNvPr id="184" name="Google Shape;184;p30"/>
          <p:cNvPicPr preferRelativeResize="0"/>
          <p:nvPr/>
        </p:nvPicPr>
        <p:blipFill>
          <a:blip r:embed="rId4">
            <a:alphaModFix/>
          </a:blip>
          <a:stretch>
            <a:fillRect/>
          </a:stretch>
        </p:blipFill>
        <p:spPr>
          <a:xfrm>
            <a:off x="4745224" y="1517926"/>
            <a:ext cx="4069625" cy="2107650"/>
          </a:xfrm>
          <a:prstGeom prst="rect">
            <a:avLst/>
          </a:prstGeom>
          <a:noFill/>
          <a:ln>
            <a:noFill/>
          </a:ln>
        </p:spPr>
      </p:pic>
      <p:sp>
        <p:nvSpPr>
          <p:cNvPr id="185" name="Google Shape;185;p30"/>
          <p:cNvSpPr txBox="1"/>
          <p:nvPr/>
        </p:nvSpPr>
        <p:spPr>
          <a:xfrm>
            <a:off x="5832200" y="3870700"/>
            <a:ext cx="25020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800" b="1">
                <a:solidFill>
                  <a:schemeClr val="lt1"/>
                </a:solidFill>
                <a:latin typeface="Montserrat"/>
                <a:ea typeface="Montserrat"/>
                <a:cs typeface="Montserrat"/>
                <a:sym typeface="Montserrat"/>
              </a:rPr>
              <a:t>High Score Words</a:t>
            </a:r>
            <a:endParaRPr sz="400">
              <a:solidFill>
                <a:schemeClr val="lt1"/>
              </a:solidFill>
            </a:endParaRPr>
          </a:p>
        </p:txBody>
      </p:sp>
      <p:sp>
        <p:nvSpPr>
          <p:cNvPr id="186" name="Google Shape;186;p30"/>
          <p:cNvSpPr txBox="1"/>
          <p:nvPr/>
        </p:nvSpPr>
        <p:spPr>
          <a:xfrm>
            <a:off x="1368700" y="3809675"/>
            <a:ext cx="22665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800" b="1">
                <a:solidFill>
                  <a:schemeClr val="lt1"/>
                </a:solidFill>
              </a:rPr>
              <a:t>Low Score Words</a:t>
            </a:r>
            <a:endParaRPr sz="1800" b="1">
              <a:solidFill>
                <a:schemeClr val="lt1"/>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311700" y="33607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b="1">
                <a:highlight>
                  <a:srgbClr val="FFFFFF"/>
                </a:highlight>
              </a:rPr>
              <a:t>Cosine Similarity</a:t>
            </a:r>
            <a:endParaRPr/>
          </a:p>
        </p:txBody>
      </p:sp>
      <p:pic>
        <p:nvPicPr>
          <p:cNvPr id="192" name="Google Shape;192;p31"/>
          <p:cNvPicPr preferRelativeResize="0"/>
          <p:nvPr/>
        </p:nvPicPr>
        <p:blipFill>
          <a:blip r:embed="rId3">
            <a:alphaModFix/>
          </a:blip>
          <a:stretch>
            <a:fillRect/>
          </a:stretch>
        </p:blipFill>
        <p:spPr>
          <a:xfrm>
            <a:off x="4923550" y="1290100"/>
            <a:ext cx="3667501" cy="2445000"/>
          </a:xfrm>
          <a:prstGeom prst="rect">
            <a:avLst/>
          </a:prstGeom>
          <a:noFill/>
          <a:ln>
            <a:noFill/>
          </a:ln>
        </p:spPr>
      </p:pic>
      <p:sp>
        <p:nvSpPr>
          <p:cNvPr id="193" name="Google Shape;193;p31"/>
          <p:cNvSpPr txBox="1"/>
          <p:nvPr/>
        </p:nvSpPr>
        <p:spPr>
          <a:xfrm>
            <a:off x="427975" y="1175000"/>
            <a:ext cx="4240800" cy="2893800"/>
          </a:xfrm>
          <a:prstGeom prst="rect">
            <a:avLst/>
          </a:prstGeom>
          <a:noFill/>
          <a:ln>
            <a:noFill/>
          </a:ln>
        </p:spPr>
        <p:txBody>
          <a:bodyPr spcFirstLastPara="1" wrap="square" lIns="91425" tIns="91425" rIns="91425" bIns="91425" anchor="t" anchorCtr="0">
            <a:spAutoFit/>
          </a:bodyPr>
          <a:lstStyle/>
          <a:p>
            <a:pPr marL="457200" lvl="0" indent="-330200" algn="l" rtl="0">
              <a:spcBef>
                <a:spcPts val="0"/>
              </a:spcBef>
              <a:spcAft>
                <a:spcPts val="0"/>
              </a:spcAft>
              <a:buClr>
                <a:schemeClr val="lt1"/>
              </a:buClr>
              <a:buSzPts val="1600"/>
              <a:buFont typeface="Montserrat"/>
              <a:buChar char="➢"/>
            </a:pPr>
            <a:r>
              <a:rPr lang="en-GB" sz="1600" b="1">
                <a:solidFill>
                  <a:schemeClr val="lt1"/>
                </a:solidFill>
                <a:highlight>
                  <a:srgbClr val="FFFFFF"/>
                </a:highlight>
                <a:latin typeface="Montserrat"/>
                <a:ea typeface="Montserrat"/>
                <a:cs typeface="Montserrat"/>
                <a:sym typeface="Montserrat"/>
              </a:rPr>
              <a:t>Cosine similarity measures the similarity between two vectors of an inner product space. </a:t>
            </a:r>
            <a:endParaRPr sz="1600" b="1">
              <a:solidFill>
                <a:schemeClr val="lt1"/>
              </a:solidFill>
              <a:highlight>
                <a:srgbClr val="FFFFFF"/>
              </a:highlight>
              <a:latin typeface="Montserrat"/>
              <a:ea typeface="Montserrat"/>
              <a:cs typeface="Montserrat"/>
              <a:sym typeface="Montserrat"/>
            </a:endParaRPr>
          </a:p>
          <a:p>
            <a:pPr marL="457200" lvl="0" indent="-330200" algn="l" rtl="0">
              <a:spcBef>
                <a:spcPts val="0"/>
              </a:spcBef>
              <a:spcAft>
                <a:spcPts val="0"/>
              </a:spcAft>
              <a:buClr>
                <a:schemeClr val="lt1"/>
              </a:buClr>
              <a:buSzPts val="1600"/>
              <a:buFont typeface="Montserrat"/>
              <a:buChar char="➢"/>
            </a:pPr>
            <a:r>
              <a:rPr lang="en-GB" sz="1600" b="1">
                <a:solidFill>
                  <a:schemeClr val="lt1"/>
                </a:solidFill>
                <a:highlight>
                  <a:srgbClr val="FFFFFF"/>
                </a:highlight>
                <a:latin typeface="Montserrat"/>
                <a:ea typeface="Montserrat"/>
                <a:cs typeface="Montserrat"/>
                <a:sym typeface="Montserrat"/>
              </a:rPr>
              <a:t>It is measured by the cosine of the angle between two vectors and determines whether two vectors are pointing in roughly the same direction. </a:t>
            </a:r>
            <a:endParaRPr sz="1600" b="1">
              <a:solidFill>
                <a:schemeClr val="lt1"/>
              </a:solidFill>
              <a:highlight>
                <a:srgbClr val="FFFFFF"/>
              </a:highlight>
              <a:latin typeface="Montserrat"/>
              <a:ea typeface="Montserrat"/>
              <a:cs typeface="Montserrat"/>
              <a:sym typeface="Montserrat"/>
            </a:endParaRPr>
          </a:p>
          <a:p>
            <a:pPr marL="457200" lvl="0" indent="-330200" algn="l" rtl="0">
              <a:spcBef>
                <a:spcPts val="0"/>
              </a:spcBef>
              <a:spcAft>
                <a:spcPts val="0"/>
              </a:spcAft>
              <a:buClr>
                <a:schemeClr val="lt1"/>
              </a:buClr>
              <a:buSzPts val="1600"/>
              <a:buFont typeface="Montserrat"/>
              <a:buChar char="➢"/>
            </a:pPr>
            <a:r>
              <a:rPr lang="en-GB" sz="1600" b="1">
                <a:solidFill>
                  <a:schemeClr val="lt1"/>
                </a:solidFill>
                <a:highlight>
                  <a:srgbClr val="FFFFFF"/>
                </a:highlight>
                <a:latin typeface="Montserrat"/>
                <a:ea typeface="Montserrat"/>
                <a:cs typeface="Montserrat"/>
                <a:sym typeface="Montserrat"/>
              </a:rPr>
              <a:t>It is often used to measure document similarity in text analysis.</a:t>
            </a:r>
            <a:endParaRPr sz="1600" b="1">
              <a:solidFill>
                <a:schemeClr val="lt1"/>
              </a:solidFill>
              <a:latin typeface="Montserrat"/>
              <a:ea typeface="Montserrat"/>
              <a:cs typeface="Montserrat"/>
              <a:sym typeface="Montserrat"/>
            </a:endParaRPr>
          </a:p>
        </p:txBody>
      </p:sp>
      <p:pic>
        <p:nvPicPr>
          <p:cNvPr id="194" name="Google Shape;194;p31"/>
          <p:cNvPicPr preferRelativeResize="0"/>
          <p:nvPr/>
        </p:nvPicPr>
        <p:blipFill>
          <a:blip r:embed="rId4">
            <a:alphaModFix/>
          </a:blip>
          <a:stretch>
            <a:fillRect/>
          </a:stretch>
        </p:blipFill>
        <p:spPr>
          <a:xfrm>
            <a:off x="1943300" y="3840800"/>
            <a:ext cx="3981450" cy="10953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457200" algn="l" rtl="0">
              <a:spcBef>
                <a:spcPts val="0"/>
              </a:spcBef>
              <a:spcAft>
                <a:spcPts val="0"/>
              </a:spcAft>
              <a:buNone/>
            </a:pPr>
            <a:r>
              <a:rPr lang="en-GB" b="1">
                <a:latin typeface="Montserrat"/>
                <a:ea typeface="Montserrat"/>
                <a:cs typeface="Montserrat"/>
                <a:sym typeface="Montserrat"/>
              </a:rPr>
              <a:t>Content</a:t>
            </a:r>
            <a:endParaRPr b="1">
              <a:latin typeface="Montserrat"/>
              <a:ea typeface="Montserrat"/>
              <a:cs typeface="Montserrat"/>
              <a:sym typeface="Montserrat"/>
            </a:endParaRPr>
          </a:p>
        </p:txBody>
      </p:sp>
      <p:sp>
        <p:nvSpPr>
          <p:cNvPr id="62" name="Google Shape;62;p1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Clr>
                <a:schemeClr val="lt1"/>
              </a:buClr>
              <a:buSzPts val="1600"/>
              <a:buFont typeface="Montserrat"/>
              <a:buChar char="➢"/>
            </a:pPr>
            <a:r>
              <a:rPr lang="en-GB" sz="1600" b="1">
                <a:solidFill>
                  <a:schemeClr val="lt1"/>
                </a:solidFill>
                <a:highlight>
                  <a:schemeClr val="dk2"/>
                </a:highlight>
                <a:latin typeface="Montserrat"/>
                <a:ea typeface="Montserrat"/>
                <a:cs typeface="Montserrat"/>
                <a:sym typeface="Montserrat"/>
              </a:rPr>
              <a:t>Problem Statement</a:t>
            </a:r>
            <a:endParaRPr sz="1600" b="1">
              <a:solidFill>
                <a:schemeClr val="lt1"/>
              </a:solidFill>
              <a:highlight>
                <a:schemeClr val="dk2"/>
              </a:highlight>
              <a:latin typeface="Montserrat"/>
              <a:ea typeface="Montserrat"/>
              <a:cs typeface="Montserrat"/>
              <a:sym typeface="Montserrat"/>
            </a:endParaRPr>
          </a:p>
          <a:p>
            <a:pPr marL="457200" lvl="0" indent="-330200" algn="l" rtl="0">
              <a:spcBef>
                <a:spcPts val="0"/>
              </a:spcBef>
              <a:spcAft>
                <a:spcPts val="0"/>
              </a:spcAft>
              <a:buClr>
                <a:schemeClr val="lt1"/>
              </a:buClr>
              <a:buSzPts val="1600"/>
              <a:buFont typeface="Montserrat"/>
              <a:buChar char="➢"/>
            </a:pPr>
            <a:r>
              <a:rPr lang="en-GB" sz="1600" b="1">
                <a:solidFill>
                  <a:schemeClr val="lt1"/>
                </a:solidFill>
                <a:highlight>
                  <a:schemeClr val="dk2"/>
                </a:highlight>
                <a:latin typeface="Montserrat"/>
                <a:ea typeface="Montserrat"/>
                <a:cs typeface="Montserrat"/>
                <a:sym typeface="Montserrat"/>
              </a:rPr>
              <a:t>Data Summary</a:t>
            </a:r>
            <a:endParaRPr sz="1600" b="1">
              <a:solidFill>
                <a:schemeClr val="lt1"/>
              </a:solidFill>
              <a:highlight>
                <a:schemeClr val="dk2"/>
              </a:highlight>
              <a:latin typeface="Montserrat"/>
              <a:ea typeface="Montserrat"/>
              <a:cs typeface="Montserrat"/>
              <a:sym typeface="Montserrat"/>
            </a:endParaRPr>
          </a:p>
          <a:p>
            <a:pPr marL="457200" lvl="0" indent="-330200" algn="l" rtl="0">
              <a:spcBef>
                <a:spcPts val="0"/>
              </a:spcBef>
              <a:spcAft>
                <a:spcPts val="0"/>
              </a:spcAft>
              <a:buClr>
                <a:schemeClr val="lt1"/>
              </a:buClr>
              <a:buSzPts val="1600"/>
              <a:buFont typeface="Montserrat"/>
              <a:buChar char="➢"/>
            </a:pPr>
            <a:r>
              <a:rPr lang="en-GB" sz="1600" b="1">
                <a:solidFill>
                  <a:schemeClr val="lt1"/>
                </a:solidFill>
                <a:highlight>
                  <a:schemeClr val="dk2"/>
                </a:highlight>
                <a:latin typeface="Montserrat"/>
                <a:ea typeface="Montserrat"/>
                <a:cs typeface="Montserrat"/>
                <a:sym typeface="Montserrat"/>
              </a:rPr>
              <a:t>Recommendation System</a:t>
            </a:r>
            <a:endParaRPr sz="1600" b="1">
              <a:solidFill>
                <a:schemeClr val="lt1"/>
              </a:solidFill>
              <a:highlight>
                <a:schemeClr val="dk2"/>
              </a:highlight>
              <a:latin typeface="Montserrat"/>
              <a:ea typeface="Montserrat"/>
              <a:cs typeface="Montserrat"/>
              <a:sym typeface="Montserrat"/>
            </a:endParaRPr>
          </a:p>
          <a:p>
            <a:pPr marL="457200" lvl="0" indent="-330200" algn="l" rtl="0">
              <a:spcBef>
                <a:spcPts val="0"/>
              </a:spcBef>
              <a:spcAft>
                <a:spcPts val="0"/>
              </a:spcAft>
              <a:buClr>
                <a:schemeClr val="lt1"/>
              </a:buClr>
              <a:buSzPts val="1600"/>
              <a:buFont typeface="Montserrat"/>
              <a:buChar char="➢"/>
            </a:pPr>
            <a:r>
              <a:rPr lang="en-GB" sz="1600" b="1">
                <a:solidFill>
                  <a:schemeClr val="lt1"/>
                </a:solidFill>
                <a:highlight>
                  <a:schemeClr val="dk2"/>
                </a:highlight>
                <a:latin typeface="Montserrat"/>
                <a:ea typeface="Montserrat"/>
                <a:cs typeface="Montserrat"/>
                <a:sym typeface="Montserrat"/>
              </a:rPr>
              <a:t>Product Recommendation</a:t>
            </a:r>
            <a:endParaRPr sz="1600" b="1">
              <a:solidFill>
                <a:schemeClr val="lt1"/>
              </a:solidFill>
              <a:highlight>
                <a:schemeClr val="dk2"/>
              </a:highlight>
              <a:latin typeface="Montserrat"/>
              <a:ea typeface="Montserrat"/>
              <a:cs typeface="Montserrat"/>
              <a:sym typeface="Montserrat"/>
            </a:endParaRPr>
          </a:p>
          <a:p>
            <a:pPr marL="457200" lvl="0" indent="-330200" algn="l" rtl="0">
              <a:spcBef>
                <a:spcPts val="0"/>
              </a:spcBef>
              <a:spcAft>
                <a:spcPts val="0"/>
              </a:spcAft>
              <a:buClr>
                <a:schemeClr val="lt1"/>
              </a:buClr>
              <a:buSzPts val="1600"/>
              <a:buFont typeface="Montserrat"/>
              <a:buChar char="➢"/>
            </a:pPr>
            <a:r>
              <a:rPr lang="en-GB" sz="1600" b="1">
                <a:solidFill>
                  <a:schemeClr val="lt1"/>
                </a:solidFill>
                <a:highlight>
                  <a:schemeClr val="dk2"/>
                </a:highlight>
                <a:latin typeface="Montserrat"/>
                <a:ea typeface="Montserrat"/>
                <a:cs typeface="Montserrat"/>
                <a:sym typeface="Montserrat"/>
              </a:rPr>
              <a:t>Approaches of Recommendation Systems</a:t>
            </a:r>
            <a:endParaRPr sz="1600" b="1">
              <a:solidFill>
                <a:schemeClr val="lt1"/>
              </a:solidFill>
              <a:highlight>
                <a:schemeClr val="dk2"/>
              </a:highlight>
              <a:latin typeface="Montserrat"/>
              <a:ea typeface="Montserrat"/>
              <a:cs typeface="Montserrat"/>
              <a:sym typeface="Montserrat"/>
            </a:endParaRPr>
          </a:p>
          <a:p>
            <a:pPr marL="457200" lvl="0" indent="-330200" algn="l" rtl="0">
              <a:lnSpc>
                <a:spcPct val="100000"/>
              </a:lnSpc>
              <a:spcBef>
                <a:spcPts val="0"/>
              </a:spcBef>
              <a:spcAft>
                <a:spcPts val="0"/>
              </a:spcAft>
              <a:buClr>
                <a:schemeClr val="lt1"/>
              </a:buClr>
              <a:buSzPts val="1600"/>
              <a:buFont typeface="Montserrat"/>
              <a:buChar char="➢"/>
            </a:pPr>
            <a:r>
              <a:rPr lang="en-GB" sz="1600" b="1">
                <a:solidFill>
                  <a:schemeClr val="lt1"/>
                </a:solidFill>
                <a:highlight>
                  <a:srgbClr val="FFFFFF"/>
                </a:highlight>
                <a:latin typeface="Montserrat"/>
                <a:ea typeface="Montserrat"/>
                <a:cs typeface="Montserrat"/>
                <a:sym typeface="Montserrat"/>
              </a:rPr>
              <a:t>Exploratory Data Analysis</a:t>
            </a:r>
            <a:endParaRPr sz="1600" b="1">
              <a:solidFill>
                <a:schemeClr val="lt1"/>
              </a:solidFill>
              <a:highlight>
                <a:srgbClr val="FFFFFF"/>
              </a:highlight>
              <a:latin typeface="Montserrat"/>
              <a:ea typeface="Montserrat"/>
              <a:cs typeface="Montserrat"/>
              <a:sym typeface="Montserrat"/>
            </a:endParaRPr>
          </a:p>
          <a:p>
            <a:pPr marL="457200" lvl="0" indent="-330200" algn="l" rtl="0">
              <a:lnSpc>
                <a:spcPct val="100000"/>
              </a:lnSpc>
              <a:spcBef>
                <a:spcPts val="0"/>
              </a:spcBef>
              <a:spcAft>
                <a:spcPts val="0"/>
              </a:spcAft>
              <a:buClr>
                <a:schemeClr val="lt1"/>
              </a:buClr>
              <a:buSzPts val="1600"/>
              <a:buFont typeface="Montserrat"/>
              <a:buChar char="➢"/>
            </a:pPr>
            <a:r>
              <a:rPr lang="en-GB" sz="1600" b="1">
                <a:solidFill>
                  <a:schemeClr val="lt1"/>
                </a:solidFill>
                <a:highlight>
                  <a:srgbClr val="FFFFFF"/>
                </a:highlight>
                <a:latin typeface="Montserrat"/>
                <a:ea typeface="Montserrat"/>
                <a:cs typeface="Montserrat"/>
                <a:sym typeface="Montserrat"/>
              </a:rPr>
              <a:t>Machine Learning Algorithm</a:t>
            </a:r>
            <a:endParaRPr sz="1600" b="1">
              <a:solidFill>
                <a:schemeClr val="lt1"/>
              </a:solidFill>
              <a:highlight>
                <a:srgbClr val="FFFFFF"/>
              </a:highlight>
              <a:latin typeface="Montserrat"/>
              <a:ea typeface="Montserrat"/>
              <a:cs typeface="Montserrat"/>
              <a:sym typeface="Montserrat"/>
            </a:endParaRPr>
          </a:p>
          <a:p>
            <a:pPr marL="457200" lvl="0" indent="-330200" algn="l" rtl="0">
              <a:spcBef>
                <a:spcPts val="0"/>
              </a:spcBef>
              <a:spcAft>
                <a:spcPts val="0"/>
              </a:spcAft>
              <a:buClr>
                <a:schemeClr val="lt1"/>
              </a:buClr>
              <a:buSzPts val="1600"/>
              <a:buFont typeface="Montserrat"/>
              <a:buChar char="➢"/>
            </a:pPr>
            <a:r>
              <a:rPr lang="en-GB" sz="1600" b="1">
                <a:solidFill>
                  <a:schemeClr val="lt1"/>
                </a:solidFill>
                <a:highlight>
                  <a:schemeClr val="dk2"/>
                </a:highlight>
                <a:latin typeface="Montserrat"/>
                <a:ea typeface="Montserrat"/>
                <a:cs typeface="Montserrat"/>
                <a:sym typeface="Montserrat"/>
              </a:rPr>
              <a:t>Challenges</a:t>
            </a:r>
            <a:endParaRPr sz="1600" b="1">
              <a:solidFill>
                <a:schemeClr val="lt1"/>
              </a:solidFill>
              <a:highlight>
                <a:schemeClr val="dk2"/>
              </a:highlight>
              <a:latin typeface="Montserrat"/>
              <a:ea typeface="Montserrat"/>
              <a:cs typeface="Montserrat"/>
              <a:sym typeface="Montserrat"/>
            </a:endParaRPr>
          </a:p>
          <a:p>
            <a:pPr marL="457200" lvl="0" indent="-330200" algn="l" rtl="0">
              <a:spcBef>
                <a:spcPts val="0"/>
              </a:spcBef>
              <a:spcAft>
                <a:spcPts val="0"/>
              </a:spcAft>
              <a:buClr>
                <a:schemeClr val="lt1"/>
              </a:buClr>
              <a:buSzPts val="1600"/>
              <a:buFont typeface="Montserrat"/>
              <a:buChar char="➢"/>
            </a:pPr>
            <a:r>
              <a:rPr lang="en-GB" sz="1600" b="1">
                <a:solidFill>
                  <a:schemeClr val="lt1"/>
                </a:solidFill>
                <a:highlight>
                  <a:schemeClr val="dk2"/>
                </a:highlight>
                <a:latin typeface="Montserrat"/>
                <a:ea typeface="Montserrat"/>
                <a:cs typeface="Montserrat"/>
                <a:sym typeface="Montserrat"/>
              </a:rPr>
              <a:t>Conclusion</a:t>
            </a:r>
            <a:endParaRPr sz="1600" b="1">
              <a:solidFill>
                <a:schemeClr val="lt1"/>
              </a:solidFill>
              <a:highlight>
                <a:schemeClr val="dk2"/>
              </a:highlight>
              <a:latin typeface="Montserrat"/>
              <a:ea typeface="Montserrat"/>
              <a:cs typeface="Montserrat"/>
              <a:sym typeface="Montserrat"/>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32"/>
          <p:cNvSpPr txBox="1">
            <a:spLocks noGrp="1"/>
          </p:cNvSpPr>
          <p:nvPr>
            <p:ph type="title"/>
          </p:nvPr>
        </p:nvSpPr>
        <p:spPr>
          <a:xfrm>
            <a:off x="311700" y="124500"/>
            <a:ext cx="8520600" cy="6615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GB" b="1">
                <a:latin typeface="Montserrat"/>
                <a:ea typeface="Montserrat"/>
                <a:cs typeface="Montserrat"/>
                <a:sym typeface="Montserrat"/>
              </a:rPr>
              <a:t>Token Relevance to a Particular User</a:t>
            </a:r>
            <a:endParaRPr b="1">
              <a:latin typeface="Montserrat"/>
              <a:ea typeface="Montserrat"/>
              <a:cs typeface="Montserrat"/>
              <a:sym typeface="Montserrat"/>
            </a:endParaRPr>
          </a:p>
          <a:p>
            <a:pPr marL="0" lvl="0" indent="0" algn="ctr" rtl="0">
              <a:spcBef>
                <a:spcPts val="0"/>
              </a:spcBef>
              <a:spcAft>
                <a:spcPts val="0"/>
              </a:spcAft>
              <a:buNone/>
            </a:pPr>
            <a:endParaRPr/>
          </a:p>
        </p:txBody>
      </p:sp>
      <p:sp>
        <p:nvSpPr>
          <p:cNvPr id="200" name="Google Shape;200;p32"/>
          <p:cNvSpPr txBox="1">
            <a:spLocks noGrp="1"/>
          </p:cNvSpPr>
          <p:nvPr>
            <p:ph type="body" idx="1"/>
          </p:nvPr>
        </p:nvSpPr>
        <p:spPr>
          <a:xfrm>
            <a:off x="1252800" y="910425"/>
            <a:ext cx="5711700" cy="414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b="1">
                <a:solidFill>
                  <a:schemeClr val="lt1"/>
                </a:solidFill>
                <a:latin typeface="Montserrat"/>
                <a:ea typeface="Montserrat"/>
                <a:cs typeface="Montserrat"/>
                <a:sym typeface="Montserrat"/>
              </a:rPr>
              <a:t>UserId: </a:t>
            </a:r>
            <a:r>
              <a:rPr lang="en-GB" b="1">
                <a:solidFill>
                  <a:schemeClr val="lt1"/>
                </a:solidFill>
                <a:highlight>
                  <a:srgbClr val="FFFFFE"/>
                </a:highlight>
                <a:latin typeface="Montserrat"/>
                <a:ea typeface="Montserrat"/>
                <a:cs typeface="Montserrat"/>
                <a:sym typeface="Montserrat"/>
              </a:rPr>
              <a:t>A00414041RD0BXM6WK0GX</a:t>
            </a:r>
            <a:endParaRPr b="1">
              <a:solidFill>
                <a:schemeClr val="lt1"/>
              </a:solidFill>
              <a:highlight>
                <a:srgbClr val="FFFFFE"/>
              </a:highlight>
              <a:latin typeface="Montserrat"/>
              <a:ea typeface="Montserrat"/>
              <a:cs typeface="Montserrat"/>
              <a:sym typeface="Montserrat"/>
            </a:endParaRPr>
          </a:p>
          <a:p>
            <a:pPr marL="0" lvl="0" indent="0" algn="l" rtl="0">
              <a:spcBef>
                <a:spcPts val="0"/>
              </a:spcBef>
              <a:spcAft>
                <a:spcPts val="0"/>
              </a:spcAft>
              <a:buNone/>
            </a:pPr>
            <a:endParaRPr>
              <a:solidFill>
                <a:schemeClr val="lt1"/>
              </a:solidFill>
            </a:endParaRPr>
          </a:p>
        </p:txBody>
      </p:sp>
      <p:pic>
        <p:nvPicPr>
          <p:cNvPr id="201" name="Google Shape;201;p32"/>
          <p:cNvPicPr preferRelativeResize="0"/>
          <p:nvPr/>
        </p:nvPicPr>
        <p:blipFill>
          <a:blip r:embed="rId3">
            <a:alphaModFix/>
          </a:blip>
          <a:stretch>
            <a:fillRect/>
          </a:stretch>
        </p:blipFill>
        <p:spPr>
          <a:xfrm>
            <a:off x="1157050" y="1344503"/>
            <a:ext cx="2581275" cy="3369600"/>
          </a:xfrm>
          <a:prstGeom prst="rect">
            <a:avLst/>
          </a:prstGeom>
          <a:noFill/>
          <a:ln>
            <a:noFill/>
          </a:ln>
        </p:spPr>
      </p:pic>
      <p:pic>
        <p:nvPicPr>
          <p:cNvPr id="202" name="Google Shape;202;p32"/>
          <p:cNvPicPr preferRelativeResize="0"/>
          <p:nvPr/>
        </p:nvPicPr>
        <p:blipFill>
          <a:blip r:embed="rId4">
            <a:alphaModFix/>
          </a:blip>
          <a:stretch>
            <a:fillRect/>
          </a:stretch>
        </p:blipFill>
        <p:spPr>
          <a:xfrm>
            <a:off x="4524400" y="1374200"/>
            <a:ext cx="2305050" cy="33102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33"/>
          <p:cNvSpPr txBox="1">
            <a:spLocks noGrp="1"/>
          </p:cNvSpPr>
          <p:nvPr>
            <p:ph type="title"/>
          </p:nvPr>
        </p:nvSpPr>
        <p:spPr>
          <a:xfrm>
            <a:off x="311700" y="140075"/>
            <a:ext cx="8520600" cy="661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latin typeface="Montserrat"/>
                <a:ea typeface="Montserrat"/>
                <a:cs typeface="Montserrat"/>
                <a:sym typeface="Montserrat"/>
              </a:rPr>
              <a:t>Evaluation for Content - Based Recomm...</a:t>
            </a:r>
            <a:endParaRPr b="1">
              <a:latin typeface="Montserrat"/>
              <a:ea typeface="Montserrat"/>
              <a:cs typeface="Montserrat"/>
              <a:sym typeface="Montserrat"/>
            </a:endParaRPr>
          </a:p>
        </p:txBody>
      </p:sp>
      <p:pic>
        <p:nvPicPr>
          <p:cNvPr id="208" name="Google Shape;208;p33"/>
          <p:cNvPicPr preferRelativeResize="0"/>
          <p:nvPr/>
        </p:nvPicPr>
        <p:blipFill>
          <a:blip r:embed="rId3">
            <a:alphaModFix/>
          </a:blip>
          <a:stretch>
            <a:fillRect/>
          </a:stretch>
        </p:blipFill>
        <p:spPr>
          <a:xfrm>
            <a:off x="2085350" y="861925"/>
            <a:ext cx="6987724" cy="1961225"/>
          </a:xfrm>
          <a:prstGeom prst="rect">
            <a:avLst/>
          </a:prstGeom>
          <a:noFill/>
          <a:ln>
            <a:noFill/>
          </a:ln>
        </p:spPr>
      </p:pic>
      <p:pic>
        <p:nvPicPr>
          <p:cNvPr id="209" name="Google Shape;209;p33"/>
          <p:cNvPicPr preferRelativeResize="0"/>
          <p:nvPr/>
        </p:nvPicPr>
        <p:blipFill>
          <a:blip r:embed="rId4">
            <a:alphaModFix/>
          </a:blip>
          <a:stretch>
            <a:fillRect/>
          </a:stretch>
        </p:blipFill>
        <p:spPr>
          <a:xfrm>
            <a:off x="259622" y="2883500"/>
            <a:ext cx="8813453" cy="2087975"/>
          </a:xfrm>
          <a:prstGeom prst="rect">
            <a:avLst/>
          </a:prstGeom>
          <a:noFill/>
          <a:ln>
            <a:noFill/>
          </a:ln>
        </p:spPr>
      </p:pic>
      <p:sp>
        <p:nvSpPr>
          <p:cNvPr id="210" name="Google Shape;210;p33"/>
          <p:cNvSpPr txBox="1"/>
          <p:nvPr/>
        </p:nvSpPr>
        <p:spPr>
          <a:xfrm>
            <a:off x="108950" y="1229450"/>
            <a:ext cx="1976400" cy="1416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600" b="1">
                <a:solidFill>
                  <a:schemeClr val="lt1"/>
                </a:solidFill>
                <a:highlight>
                  <a:srgbClr val="FFFFFF"/>
                </a:highlight>
                <a:latin typeface="Montserrat"/>
                <a:ea typeface="Montserrat"/>
                <a:cs typeface="Montserrat"/>
                <a:sym typeface="Montserrat"/>
              </a:rPr>
              <a:t>recall@5:0.83814</a:t>
            </a:r>
            <a:endParaRPr sz="1600" b="1">
              <a:solidFill>
                <a:schemeClr val="lt1"/>
              </a:solidFill>
              <a:highlight>
                <a:srgbClr val="FFFFFF"/>
              </a:highlight>
              <a:latin typeface="Montserrat"/>
              <a:ea typeface="Montserrat"/>
              <a:cs typeface="Montserrat"/>
              <a:sym typeface="Montserrat"/>
            </a:endParaRPr>
          </a:p>
          <a:p>
            <a:pPr marL="0" lvl="0" indent="0" algn="l" rtl="0">
              <a:spcBef>
                <a:spcPts val="0"/>
              </a:spcBef>
              <a:spcAft>
                <a:spcPts val="0"/>
              </a:spcAft>
              <a:buNone/>
            </a:pPr>
            <a:endParaRPr sz="1600" b="1">
              <a:solidFill>
                <a:schemeClr val="lt1"/>
              </a:solidFill>
              <a:highlight>
                <a:srgbClr val="FFFFFF"/>
              </a:highlight>
              <a:latin typeface="Montserrat"/>
              <a:ea typeface="Montserrat"/>
              <a:cs typeface="Montserrat"/>
              <a:sym typeface="Montserrat"/>
            </a:endParaRPr>
          </a:p>
          <a:p>
            <a:pPr marL="0" lvl="0" indent="0" algn="l" rtl="0">
              <a:spcBef>
                <a:spcPts val="0"/>
              </a:spcBef>
              <a:spcAft>
                <a:spcPts val="0"/>
              </a:spcAft>
              <a:buNone/>
            </a:pPr>
            <a:r>
              <a:rPr lang="en-GB" sz="1600" b="1">
                <a:solidFill>
                  <a:schemeClr val="lt1"/>
                </a:solidFill>
                <a:highlight>
                  <a:srgbClr val="FFFFFF"/>
                </a:highlight>
                <a:latin typeface="Montserrat"/>
                <a:ea typeface="Montserrat"/>
                <a:cs typeface="Montserrat"/>
                <a:sym typeface="Montserrat"/>
              </a:rPr>
              <a:t>recall@10:0.8630</a:t>
            </a:r>
            <a:endParaRPr sz="1600" b="1">
              <a:solidFill>
                <a:schemeClr val="lt1"/>
              </a:solidFill>
              <a:highlight>
                <a:srgbClr val="FFFFFF"/>
              </a:highlight>
              <a:latin typeface="Montserrat"/>
              <a:ea typeface="Montserrat"/>
              <a:cs typeface="Montserrat"/>
              <a:sym typeface="Montserrat"/>
            </a:endParaRPr>
          </a:p>
          <a:p>
            <a:pPr marL="0" lvl="0" indent="0" algn="l" rtl="0">
              <a:spcBef>
                <a:spcPts val="0"/>
              </a:spcBef>
              <a:spcAft>
                <a:spcPts val="0"/>
              </a:spcAft>
              <a:buNone/>
            </a:pPr>
            <a:endParaRPr sz="1600" b="1">
              <a:solidFill>
                <a:schemeClr val="lt1"/>
              </a:solidFill>
              <a:highlight>
                <a:srgbClr val="FFFFFF"/>
              </a:highlight>
              <a:latin typeface="Montserrat"/>
              <a:ea typeface="Montserrat"/>
              <a:cs typeface="Montserrat"/>
              <a:sym typeface="Montserrat"/>
            </a:endParaRPr>
          </a:p>
          <a:p>
            <a:pPr marL="0" lvl="0" indent="0" algn="l" rtl="0">
              <a:spcBef>
                <a:spcPts val="0"/>
              </a:spcBef>
              <a:spcAft>
                <a:spcPts val="0"/>
              </a:spcAft>
              <a:buNone/>
            </a:pPr>
            <a:r>
              <a:rPr lang="en-GB" sz="1600" b="1">
                <a:solidFill>
                  <a:schemeClr val="lt1"/>
                </a:solidFill>
                <a:highlight>
                  <a:srgbClr val="FFFFFF"/>
                </a:highlight>
                <a:latin typeface="Montserrat"/>
                <a:ea typeface="Montserrat"/>
                <a:cs typeface="Montserrat"/>
                <a:sym typeface="Montserrat"/>
              </a:rPr>
              <a:t>recall@15:0.8680</a:t>
            </a:r>
            <a:endParaRPr sz="1600" b="1">
              <a:solidFill>
                <a:schemeClr val="lt1"/>
              </a:solidFill>
              <a:highlight>
                <a:srgbClr val="FFFFFF"/>
              </a:highlight>
              <a:latin typeface="Montserrat"/>
              <a:ea typeface="Montserrat"/>
              <a:cs typeface="Montserrat"/>
              <a:sym typeface="Montserrat"/>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3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b="1">
                <a:latin typeface="Montserrat"/>
                <a:ea typeface="Montserrat"/>
                <a:cs typeface="Montserrat"/>
                <a:sym typeface="Montserrat"/>
              </a:rPr>
              <a:t>Challenges</a:t>
            </a:r>
            <a:endParaRPr b="1">
              <a:latin typeface="Montserrat"/>
              <a:ea typeface="Montserrat"/>
              <a:cs typeface="Montserrat"/>
              <a:sym typeface="Montserrat"/>
            </a:endParaRPr>
          </a:p>
        </p:txBody>
      </p:sp>
      <p:sp>
        <p:nvSpPr>
          <p:cNvPr id="216" name="Google Shape;216;p34"/>
          <p:cNvSpPr txBox="1">
            <a:spLocks noGrp="1"/>
          </p:cNvSpPr>
          <p:nvPr>
            <p:ph type="body" idx="1"/>
          </p:nvPr>
        </p:nvSpPr>
        <p:spPr>
          <a:xfrm>
            <a:off x="311700" y="1206125"/>
            <a:ext cx="7143000" cy="19065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chemeClr val="lt1"/>
              </a:buClr>
              <a:buSzPts val="1800"/>
              <a:buFont typeface="Montserrat"/>
              <a:buChar char="➢"/>
            </a:pPr>
            <a:r>
              <a:rPr lang="en-GB" b="1">
                <a:solidFill>
                  <a:schemeClr val="lt1"/>
                </a:solidFill>
                <a:latin typeface="Montserrat"/>
                <a:ea typeface="Montserrat"/>
                <a:cs typeface="Montserrat"/>
                <a:sym typeface="Montserrat"/>
              </a:rPr>
              <a:t>High Volume of Data.</a:t>
            </a:r>
            <a:endParaRPr b="1">
              <a:solidFill>
                <a:schemeClr val="lt1"/>
              </a:solidFill>
              <a:latin typeface="Montserrat"/>
              <a:ea typeface="Montserrat"/>
              <a:cs typeface="Montserrat"/>
              <a:sym typeface="Montserrat"/>
            </a:endParaRPr>
          </a:p>
          <a:p>
            <a:pPr marL="457200" lvl="0" indent="-342900" algn="l" rtl="0">
              <a:spcBef>
                <a:spcPts val="0"/>
              </a:spcBef>
              <a:spcAft>
                <a:spcPts val="0"/>
              </a:spcAft>
              <a:buClr>
                <a:schemeClr val="lt1"/>
              </a:buClr>
              <a:buSzPts val="1800"/>
              <a:buFont typeface="Montserrat"/>
              <a:buChar char="➢"/>
            </a:pPr>
            <a:r>
              <a:rPr lang="en-GB" b="1">
                <a:solidFill>
                  <a:schemeClr val="lt1"/>
                </a:solidFill>
                <a:latin typeface="Montserrat"/>
                <a:ea typeface="Montserrat"/>
                <a:cs typeface="Montserrat"/>
                <a:sym typeface="Montserrat"/>
              </a:rPr>
              <a:t>Elevating evaluation score for the models.</a:t>
            </a:r>
            <a:endParaRPr b="1">
              <a:solidFill>
                <a:schemeClr val="lt1"/>
              </a:solidFill>
              <a:latin typeface="Montserrat"/>
              <a:ea typeface="Montserrat"/>
              <a:cs typeface="Montserrat"/>
              <a:sym typeface="Montserrat"/>
            </a:endParaRPr>
          </a:p>
          <a:p>
            <a:pPr marL="457200" lvl="0" indent="-342900" algn="l" rtl="0">
              <a:spcBef>
                <a:spcPts val="0"/>
              </a:spcBef>
              <a:spcAft>
                <a:spcPts val="0"/>
              </a:spcAft>
              <a:buClr>
                <a:schemeClr val="lt1"/>
              </a:buClr>
              <a:buSzPts val="1800"/>
              <a:buFont typeface="Montserrat"/>
              <a:buChar char="➢"/>
            </a:pPr>
            <a:r>
              <a:rPr lang="en-GB" b="1">
                <a:solidFill>
                  <a:schemeClr val="lt1"/>
                </a:solidFill>
                <a:latin typeface="Montserrat"/>
                <a:ea typeface="Montserrat"/>
                <a:cs typeface="Montserrat"/>
                <a:sym typeface="Montserrat"/>
              </a:rPr>
              <a:t>Crashing of session due to large pivot matrix.</a:t>
            </a:r>
            <a:endParaRPr b="1">
              <a:solidFill>
                <a:schemeClr val="lt1"/>
              </a:solidFill>
              <a:latin typeface="Montserrat"/>
              <a:ea typeface="Montserrat"/>
              <a:cs typeface="Montserrat"/>
              <a:sym typeface="Montserrat"/>
            </a:endParaRPr>
          </a:p>
          <a:p>
            <a:pPr marL="457200" lvl="0" indent="-342900" algn="l" rtl="0">
              <a:spcBef>
                <a:spcPts val="0"/>
              </a:spcBef>
              <a:spcAft>
                <a:spcPts val="0"/>
              </a:spcAft>
              <a:buClr>
                <a:schemeClr val="lt1"/>
              </a:buClr>
              <a:buSzPts val="1800"/>
              <a:buFont typeface="Montserrat"/>
              <a:buChar char="➢"/>
            </a:pPr>
            <a:r>
              <a:rPr lang="en-GB" b="1">
                <a:solidFill>
                  <a:schemeClr val="lt1"/>
                </a:solidFill>
                <a:latin typeface="Montserrat"/>
                <a:ea typeface="Montserrat"/>
                <a:cs typeface="Montserrat"/>
                <a:sym typeface="Montserrat"/>
              </a:rPr>
              <a:t>Choosing optimal number of </a:t>
            </a:r>
            <a:r>
              <a:rPr lang="en-GB" b="1">
                <a:solidFill>
                  <a:schemeClr val="lt1"/>
                </a:solidFill>
                <a:highlight>
                  <a:srgbClr val="FFFFFE"/>
                </a:highlight>
                <a:latin typeface="Montserrat"/>
                <a:ea typeface="Montserrat"/>
                <a:cs typeface="Montserrat"/>
                <a:sym typeface="Montserrat"/>
              </a:rPr>
              <a:t>Factors in SVD.</a:t>
            </a:r>
            <a:endParaRPr b="1">
              <a:solidFill>
                <a:schemeClr val="lt1"/>
              </a:solidFill>
              <a:highlight>
                <a:srgbClr val="FFFFFE"/>
              </a:highlight>
              <a:latin typeface="Montserrat"/>
              <a:ea typeface="Montserrat"/>
              <a:cs typeface="Montserrat"/>
              <a:sym typeface="Montserrat"/>
            </a:endParaRPr>
          </a:p>
          <a:p>
            <a:pPr marL="457200" lvl="0" indent="-342900" algn="l" rtl="0">
              <a:spcBef>
                <a:spcPts val="0"/>
              </a:spcBef>
              <a:spcAft>
                <a:spcPts val="0"/>
              </a:spcAft>
              <a:buClr>
                <a:schemeClr val="lt1"/>
              </a:buClr>
              <a:buSzPts val="1800"/>
              <a:buFont typeface="Montserrat"/>
              <a:buChar char="➢"/>
            </a:pPr>
            <a:r>
              <a:rPr lang="en-GB" b="1">
                <a:solidFill>
                  <a:schemeClr val="lt1"/>
                </a:solidFill>
                <a:highlight>
                  <a:srgbClr val="FFFFFE"/>
                </a:highlight>
                <a:latin typeface="Montserrat"/>
                <a:ea typeface="Montserrat"/>
                <a:cs typeface="Montserrat"/>
                <a:sym typeface="Montserrat"/>
              </a:rPr>
              <a:t>Implementing of Hybrid recommendation Model.</a:t>
            </a:r>
            <a:endParaRPr b="1">
              <a:solidFill>
                <a:schemeClr val="lt1"/>
              </a:solidFill>
              <a:highlight>
                <a:srgbClr val="FFFFFE"/>
              </a:highlight>
              <a:latin typeface="Montserrat"/>
              <a:ea typeface="Montserrat"/>
              <a:cs typeface="Montserrat"/>
              <a:sym typeface="Montserrat"/>
            </a:endParaRPr>
          </a:p>
          <a:p>
            <a:pPr marL="0" lvl="0" indent="0" algn="l" rtl="0">
              <a:spcBef>
                <a:spcPts val="0"/>
              </a:spcBef>
              <a:spcAft>
                <a:spcPts val="0"/>
              </a:spcAft>
              <a:buNone/>
            </a:pPr>
            <a:endParaRPr>
              <a:solidFill>
                <a:schemeClr val="lt1"/>
              </a:solidFill>
              <a:latin typeface="Montserrat"/>
              <a:ea typeface="Montserrat"/>
              <a:cs typeface="Montserrat"/>
              <a:sym typeface="Montserrat"/>
            </a:endParaRPr>
          </a:p>
          <a:p>
            <a:pPr marL="0" lvl="0" indent="0" algn="l" rtl="0">
              <a:spcBef>
                <a:spcPts val="0"/>
              </a:spcBef>
              <a:spcAft>
                <a:spcPts val="0"/>
              </a:spcAft>
              <a:buNone/>
            </a:pPr>
            <a:endParaRPr>
              <a:solidFill>
                <a:schemeClr val="lt1"/>
              </a:solidFill>
            </a:endParaRPr>
          </a:p>
          <a:p>
            <a:pPr marL="0" lvl="0" indent="0" algn="l" rtl="0">
              <a:spcBef>
                <a:spcPts val="0"/>
              </a:spcBef>
              <a:spcAft>
                <a:spcPts val="0"/>
              </a:spcAft>
              <a:buNone/>
            </a:pPr>
            <a:endParaRPr>
              <a:solidFill>
                <a:schemeClr val="lt1"/>
              </a:solidFill>
            </a:endParaRPr>
          </a:p>
          <a:p>
            <a:pPr marL="0" lvl="0" indent="0" algn="l" rtl="0">
              <a:spcBef>
                <a:spcPts val="0"/>
              </a:spcBef>
              <a:spcAft>
                <a:spcPts val="0"/>
              </a:spcAft>
              <a:buNone/>
            </a:pPr>
            <a:endParaRPr>
              <a:solidFill>
                <a:schemeClr val="lt1"/>
              </a:solidFill>
            </a:endParaRPr>
          </a:p>
          <a:p>
            <a:pPr marL="0" lvl="0" indent="0" algn="l" rtl="0">
              <a:spcBef>
                <a:spcPts val="0"/>
              </a:spcBef>
              <a:spcAft>
                <a:spcPts val="0"/>
              </a:spcAft>
              <a:buNone/>
            </a:pPr>
            <a:endParaRPr>
              <a:solidFill>
                <a:schemeClr val="lt1"/>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3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b="1">
                <a:latin typeface="Montserrat"/>
                <a:ea typeface="Montserrat"/>
                <a:cs typeface="Montserrat"/>
                <a:sym typeface="Montserrat"/>
              </a:rPr>
              <a:t>Conclusion</a:t>
            </a:r>
            <a:endParaRPr b="1">
              <a:latin typeface="Montserrat"/>
              <a:ea typeface="Montserrat"/>
              <a:cs typeface="Montserrat"/>
              <a:sym typeface="Montserrat"/>
            </a:endParaRPr>
          </a:p>
        </p:txBody>
      </p:sp>
      <p:sp>
        <p:nvSpPr>
          <p:cNvPr id="222" name="Google Shape;222;p35"/>
          <p:cNvSpPr txBox="1"/>
          <p:nvPr/>
        </p:nvSpPr>
        <p:spPr>
          <a:xfrm>
            <a:off x="545200" y="1225400"/>
            <a:ext cx="6372600" cy="2616600"/>
          </a:xfrm>
          <a:prstGeom prst="rect">
            <a:avLst/>
          </a:prstGeom>
          <a:noFill/>
          <a:ln>
            <a:noFill/>
          </a:ln>
        </p:spPr>
        <p:txBody>
          <a:bodyPr spcFirstLastPara="1" wrap="square" lIns="91425" tIns="91425" rIns="91425" bIns="91425" anchor="t" anchorCtr="0">
            <a:spAutoFit/>
          </a:bodyPr>
          <a:lstStyle/>
          <a:p>
            <a:pPr marL="457200" lvl="0" indent="-330200" algn="l" rtl="0">
              <a:spcBef>
                <a:spcPts val="0"/>
              </a:spcBef>
              <a:spcAft>
                <a:spcPts val="0"/>
              </a:spcAft>
              <a:buClr>
                <a:schemeClr val="lt1"/>
              </a:buClr>
              <a:buSzPts val="1600"/>
              <a:buFont typeface="Montserrat"/>
              <a:buChar char="➢"/>
            </a:pPr>
            <a:r>
              <a:rPr lang="en-GB" sz="1600" b="1">
                <a:solidFill>
                  <a:schemeClr val="lt1"/>
                </a:solidFill>
                <a:latin typeface="Montserrat"/>
                <a:ea typeface="Montserrat"/>
                <a:cs typeface="Montserrat"/>
                <a:sym typeface="Montserrat"/>
              </a:rPr>
              <a:t>We got </a:t>
            </a:r>
            <a:r>
              <a:rPr lang="en-GB" sz="1600" b="1">
                <a:solidFill>
                  <a:schemeClr val="lt1"/>
                </a:solidFill>
                <a:highlight>
                  <a:srgbClr val="FFFFFF"/>
                </a:highlight>
                <a:latin typeface="Montserrat"/>
                <a:ea typeface="Montserrat"/>
                <a:cs typeface="Montserrat"/>
                <a:sym typeface="Montserrat"/>
              </a:rPr>
              <a:t>recall@5: 0.3847 and recall@10: 0.4759</a:t>
            </a:r>
            <a:r>
              <a:rPr lang="en-GB" sz="1600" b="1">
                <a:solidFill>
                  <a:schemeClr val="lt1"/>
                </a:solidFill>
                <a:latin typeface="Montserrat"/>
                <a:ea typeface="Montserrat"/>
                <a:cs typeface="Montserrat"/>
                <a:sym typeface="Montserrat"/>
              </a:rPr>
              <a:t> for collaborative Model.</a:t>
            </a:r>
            <a:endParaRPr sz="1600" b="1">
              <a:solidFill>
                <a:schemeClr val="lt1"/>
              </a:solidFill>
              <a:latin typeface="Montserrat"/>
              <a:ea typeface="Montserrat"/>
              <a:cs typeface="Montserrat"/>
              <a:sym typeface="Montserrat"/>
            </a:endParaRPr>
          </a:p>
          <a:p>
            <a:pPr marL="457200" lvl="0" indent="-330200" algn="l" rtl="0">
              <a:spcBef>
                <a:spcPts val="0"/>
              </a:spcBef>
              <a:spcAft>
                <a:spcPts val="0"/>
              </a:spcAft>
              <a:buClr>
                <a:schemeClr val="lt1"/>
              </a:buClr>
              <a:buSzPts val="1600"/>
              <a:buFont typeface="Montserrat"/>
              <a:buChar char="➢"/>
            </a:pPr>
            <a:r>
              <a:rPr lang="en-GB" sz="1600" b="1">
                <a:solidFill>
                  <a:schemeClr val="lt1"/>
                </a:solidFill>
                <a:latin typeface="Montserrat"/>
                <a:ea typeface="Montserrat"/>
                <a:cs typeface="Montserrat"/>
                <a:sym typeface="Montserrat"/>
              </a:rPr>
              <a:t>We got </a:t>
            </a:r>
            <a:r>
              <a:rPr lang="en-GB" sz="1600" b="1">
                <a:solidFill>
                  <a:schemeClr val="lt1"/>
                </a:solidFill>
                <a:highlight>
                  <a:srgbClr val="FFFFFF"/>
                </a:highlight>
                <a:latin typeface="Montserrat"/>
                <a:ea typeface="Montserrat"/>
                <a:cs typeface="Montserrat"/>
                <a:sym typeface="Montserrat"/>
              </a:rPr>
              <a:t>recall@5: 0.83814 and recall@10: 0.8630</a:t>
            </a:r>
            <a:r>
              <a:rPr lang="en-GB" sz="1600" b="1">
                <a:solidFill>
                  <a:schemeClr val="lt1"/>
                </a:solidFill>
                <a:latin typeface="Montserrat"/>
                <a:ea typeface="Montserrat"/>
                <a:cs typeface="Montserrat"/>
                <a:sym typeface="Montserrat"/>
              </a:rPr>
              <a:t> for content-based Model.</a:t>
            </a:r>
            <a:endParaRPr sz="1600" b="1">
              <a:solidFill>
                <a:schemeClr val="lt1"/>
              </a:solidFill>
              <a:latin typeface="Montserrat"/>
              <a:ea typeface="Montserrat"/>
              <a:cs typeface="Montserrat"/>
              <a:sym typeface="Montserrat"/>
            </a:endParaRPr>
          </a:p>
          <a:p>
            <a:pPr marL="457200" lvl="0" indent="-330200" algn="l" rtl="0">
              <a:spcBef>
                <a:spcPts val="0"/>
              </a:spcBef>
              <a:spcAft>
                <a:spcPts val="0"/>
              </a:spcAft>
              <a:buClr>
                <a:schemeClr val="lt1"/>
              </a:buClr>
              <a:buSzPts val="1600"/>
              <a:buFont typeface="Montserrat"/>
              <a:buChar char="➢"/>
            </a:pPr>
            <a:r>
              <a:rPr lang="en-GB" sz="1600" b="1">
                <a:solidFill>
                  <a:schemeClr val="lt1"/>
                </a:solidFill>
                <a:latin typeface="Montserrat"/>
                <a:ea typeface="Montserrat"/>
                <a:cs typeface="Montserrat"/>
                <a:sym typeface="Montserrat"/>
              </a:rPr>
              <a:t>As we can see We are getting better recall value for content-based model than collaborative model.</a:t>
            </a:r>
            <a:endParaRPr sz="1600" b="1">
              <a:solidFill>
                <a:schemeClr val="lt1"/>
              </a:solidFill>
              <a:latin typeface="Montserrat"/>
              <a:ea typeface="Montserrat"/>
              <a:cs typeface="Montserrat"/>
              <a:sym typeface="Montserrat"/>
            </a:endParaRPr>
          </a:p>
          <a:p>
            <a:pPr marL="457200" lvl="0" indent="-330200" algn="l" rtl="0">
              <a:spcBef>
                <a:spcPts val="0"/>
              </a:spcBef>
              <a:spcAft>
                <a:spcPts val="0"/>
              </a:spcAft>
              <a:buClr>
                <a:schemeClr val="lt1"/>
              </a:buClr>
              <a:buSzPts val="1600"/>
              <a:buFont typeface="Montserrat"/>
              <a:buChar char="➢"/>
            </a:pPr>
            <a:r>
              <a:rPr lang="en-GB" sz="1600" b="1">
                <a:solidFill>
                  <a:schemeClr val="lt1"/>
                </a:solidFill>
                <a:latin typeface="Montserrat"/>
                <a:ea typeface="Montserrat"/>
                <a:cs typeface="Montserrat"/>
                <a:sym typeface="Montserrat"/>
              </a:rPr>
              <a:t>So we can conclude that content-based model is optimal model for product recommendation.</a:t>
            </a:r>
            <a:endParaRPr sz="1600" b="1">
              <a:solidFill>
                <a:schemeClr val="lt1"/>
              </a:solidFill>
              <a:latin typeface="Montserrat"/>
              <a:ea typeface="Montserrat"/>
              <a:cs typeface="Montserrat"/>
              <a:sym typeface="Montserrat"/>
            </a:endParaRPr>
          </a:p>
          <a:p>
            <a:pPr marL="0" lvl="0" indent="0" algn="l" rtl="0">
              <a:spcBef>
                <a:spcPts val="0"/>
              </a:spcBef>
              <a:spcAft>
                <a:spcPts val="0"/>
              </a:spcAft>
              <a:buNone/>
            </a:pPr>
            <a:endParaRPr sz="1600" b="1">
              <a:solidFill>
                <a:schemeClr val="lt1"/>
              </a:solidFill>
              <a:highlight>
                <a:srgbClr val="FFFFFF"/>
              </a:highlight>
              <a:latin typeface="Montserrat"/>
              <a:ea typeface="Montserrat"/>
              <a:cs typeface="Montserrat"/>
              <a:sym typeface="Montserrat"/>
            </a:endParaRPr>
          </a:p>
          <a:p>
            <a:pPr marL="0" lvl="0" indent="0" algn="l" rtl="0">
              <a:spcBef>
                <a:spcPts val="0"/>
              </a:spcBef>
              <a:spcAft>
                <a:spcPts val="0"/>
              </a:spcAft>
              <a:buNone/>
            </a:pP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166125" y="132275"/>
            <a:ext cx="8520600" cy="638100"/>
          </a:xfrm>
          <a:prstGeom prst="rect">
            <a:avLst/>
          </a:prstGeom>
        </p:spPr>
        <p:txBody>
          <a:bodyPr spcFirstLastPara="1" wrap="square" lIns="91425" tIns="91425" rIns="91425" bIns="91425" anchor="t" anchorCtr="0">
            <a:noAutofit/>
          </a:bodyPr>
          <a:lstStyle/>
          <a:p>
            <a:pPr marL="0" lvl="0" indent="457200" algn="l" rtl="0">
              <a:spcBef>
                <a:spcPts val="0"/>
              </a:spcBef>
              <a:spcAft>
                <a:spcPts val="0"/>
              </a:spcAft>
              <a:buNone/>
            </a:pPr>
            <a:r>
              <a:rPr lang="en-GB" b="1">
                <a:latin typeface="Montserrat"/>
                <a:ea typeface="Montserrat"/>
                <a:cs typeface="Montserrat"/>
                <a:sym typeface="Montserrat"/>
              </a:rPr>
              <a:t>Problem Statement</a:t>
            </a:r>
            <a:endParaRPr b="1">
              <a:latin typeface="Montserrat"/>
              <a:ea typeface="Montserrat"/>
              <a:cs typeface="Montserrat"/>
              <a:sym typeface="Montserrat"/>
            </a:endParaRPr>
          </a:p>
        </p:txBody>
      </p:sp>
      <p:sp>
        <p:nvSpPr>
          <p:cNvPr id="68" name="Google Shape;68;p15"/>
          <p:cNvSpPr txBox="1">
            <a:spLocks noGrp="1"/>
          </p:cNvSpPr>
          <p:nvPr>
            <p:ph type="body" idx="1"/>
          </p:nvPr>
        </p:nvSpPr>
        <p:spPr>
          <a:xfrm>
            <a:off x="166125" y="770375"/>
            <a:ext cx="5794500" cy="39297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Clr>
                <a:schemeClr val="lt1"/>
              </a:buClr>
              <a:buSzPts val="1600"/>
              <a:buFont typeface="Montserrat"/>
              <a:buChar char="➢"/>
            </a:pPr>
            <a:r>
              <a:rPr lang="en-GB" sz="1600" b="1">
                <a:solidFill>
                  <a:schemeClr val="lt1"/>
                </a:solidFill>
                <a:highlight>
                  <a:srgbClr val="FFFFFF"/>
                </a:highlight>
                <a:latin typeface="Montserrat"/>
                <a:ea typeface="Montserrat"/>
                <a:cs typeface="Montserrat"/>
                <a:sym typeface="Montserrat"/>
              </a:rPr>
              <a:t>Many online businesses rely on customer reviews and ratings. Explicit feedback is especially important in the ecommerce industry where all customer engagements are impacted by these ratings. Amazon relies on such rating data to power its recommendation engine to provide the best beauty product recommendations that are personalized and most relevant to the user.</a:t>
            </a:r>
            <a:endParaRPr sz="1600" b="1">
              <a:solidFill>
                <a:schemeClr val="lt1"/>
              </a:solidFill>
              <a:highlight>
                <a:srgbClr val="FFFFFF"/>
              </a:highlight>
              <a:latin typeface="Montserrat"/>
              <a:ea typeface="Montserrat"/>
              <a:cs typeface="Montserrat"/>
              <a:sym typeface="Montserrat"/>
            </a:endParaRPr>
          </a:p>
          <a:p>
            <a:pPr marL="457200" lvl="0" indent="-330200" algn="l" rtl="0">
              <a:spcBef>
                <a:spcPts val="0"/>
              </a:spcBef>
              <a:spcAft>
                <a:spcPts val="0"/>
              </a:spcAft>
              <a:buClr>
                <a:schemeClr val="lt1"/>
              </a:buClr>
              <a:buSzPts val="1600"/>
              <a:buFont typeface="Montserrat"/>
              <a:buChar char="➢"/>
            </a:pPr>
            <a:r>
              <a:rPr lang="en-GB" sz="1600" b="1">
                <a:solidFill>
                  <a:schemeClr val="lt1"/>
                </a:solidFill>
                <a:highlight>
                  <a:srgbClr val="FFFFFF"/>
                </a:highlight>
                <a:latin typeface="Montserrat"/>
                <a:ea typeface="Montserrat"/>
                <a:cs typeface="Montserrat"/>
                <a:sym typeface="Montserrat"/>
              </a:rPr>
              <a:t>Build a recommender engine that reviews the customer ratings and purchase history to recommend items and improve sales for beauty products.</a:t>
            </a:r>
            <a:endParaRPr>
              <a:solidFill>
                <a:srgbClr val="595858"/>
              </a:solidFill>
              <a:highlight>
                <a:srgbClr val="FFFFFF"/>
              </a:highlight>
              <a:latin typeface="Roboto"/>
              <a:ea typeface="Roboto"/>
              <a:cs typeface="Roboto"/>
              <a:sym typeface="Roboto"/>
            </a:endParaRPr>
          </a:p>
          <a:p>
            <a:pPr marL="457200" lvl="0" indent="0" algn="l" rtl="0">
              <a:spcBef>
                <a:spcPts val="1600"/>
              </a:spcBef>
              <a:spcAft>
                <a:spcPts val="0"/>
              </a:spcAft>
              <a:buNone/>
            </a:pPr>
            <a:endParaRPr>
              <a:solidFill>
                <a:schemeClr val="lt1"/>
              </a:solidFill>
            </a:endParaRPr>
          </a:p>
          <a:p>
            <a:pPr marL="0" lvl="0" indent="0" algn="l" rtl="0">
              <a:spcBef>
                <a:spcPts val="0"/>
              </a:spcBef>
              <a:spcAft>
                <a:spcPts val="0"/>
              </a:spcAft>
              <a:buNone/>
            </a:pPr>
            <a:endParaRPr>
              <a:solidFill>
                <a:schemeClr val="lt1"/>
              </a:solidFill>
            </a:endParaRPr>
          </a:p>
        </p:txBody>
      </p:sp>
      <p:pic>
        <p:nvPicPr>
          <p:cNvPr id="69" name="Google Shape;69;p15"/>
          <p:cNvPicPr preferRelativeResize="0"/>
          <p:nvPr/>
        </p:nvPicPr>
        <p:blipFill>
          <a:blip r:embed="rId3">
            <a:alphaModFix/>
          </a:blip>
          <a:stretch>
            <a:fillRect/>
          </a:stretch>
        </p:blipFill>
        <p:spPr>
          <a:xfrm>
            <a:off x="5867175" y="1051750"/>
            <a:ext cx="3225849" cy="27066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Google Shape;74;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latin typeface="Montserrat"/>
                <a:ea typeface="Montserrat"/>
                <a:cs typeface="Montserrat"/>
                <a:sym typeface="Montserrat"/>
              </a:rPr>
              <a:t>Data Summary</a:t>
            </a:r>
            <a:endParaRPr b="1">
              <a:latin typeface="Montserrat"/>
              <a:ea typeface="Montserrat"/>
              <a:cs typeface="Montserrat"/>
              <a:sym typeface="Montserrat"/>
            </a:endParaRPr>
          </a:p>
        </p:txBody>
      </p:sp>
      <p:sp>
        <p:nvSpPr>
          <p:cNvPr id="75" name="Google Shape;75;p16"/>
          <p:cNvSpPr txBox="1">
            <a:spLocks noGrp="1"/>
          </p:cNvSpPr>
          <p:nvPr>
            <p:ph type="body" idx="1"/>
          </p:nvPr>
        </p:nvSpPr>
        <p:spPr>
          <a:xfrm>
            <a:off x="311700" y="1299500"/>
            <a:ext cx="3625800" cy="27780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Clr>
                <a:schemeClr val="lt1"/>
              </a:buClr>
              <a:buSzPts val="1600"/>
              <a:buFont typeface="Montserrat"/>
              <a:buChar char="➢"/>
            </a:pPr>
            <a:r>
              <a:rPr lang="en-GB" sz="1600" b="1">
                <a:solidFill>
                  <a:schemeClr val="lt1"/>
                </a:solidFill>
                <a:highlight>
                  <a:srgbClr val="FFFFFF"/>
                </a:highlight>
                <a:latin typeface="Montserrat"/>
                <a:ea typeface="Montserrat"/>
                <a:cs typeface="Montserrat"/>
                <a:sym typeface="Montserrat"/>
              </a:rPr>
              <a:t>reviewerID - UserId</a:t>
            </a:r>
            <a:endParaRPr sz="1600" b="1">
              <a:solidFill>
                <a:schemeClr val="lt1"/>
              </a:solidFill>
              <a:highlight>
                <a:srgbClr val="FFFFFF"/>
              </a:highlight>
              <a:latin typeface="Montserrat"/>
              <a:ea typeface="Montserrat"/>
              <a:cs typeface="Montserrat"/>
              <a:sym typeface="Montserrat"/>
            </a:endParaRPr>
          </a:p>
          <a:p>
            <a:pPr marL="457200" lvl="0" indent="-330200" algn="l" rtl="0">
              <a:spcBef>
                <a:spcPts val="0"/>
              </a:spcBef>
              <a:spcAft>
                <a:spcPts val="0"/>
              </a:spcAft>
              <a:buClr>
                <a:schemeClr val="lt1"/>
              </a:buClr>
              <a:buSzPts val="1600"/>
              <a:buFont typeface="Montserrat"/>
              <a:buChar char="➢"/>
            </a:pPr>
            <a:r>
              <a:rPr lang="en-GB" sz="1600" b="1">
                <a:solidFill>
                  <a:schemeClr val="lt1"/>
                </a:solidFill>
                <a:highlight>
                  <a:srgbClr val="FFFFFF"/>
                </a:highlight>
                <a:latin typeface="Montserrat"/>
                <a:ea typeface="Montserrat"/>
                <a:cs typeface="Montserrat"/>
                <a:sym typeface="Montserrat"/>
              </a:rPr>
              <a:t>asin - ProductId      </a:t>
            </a:r>
            <a:endParaRPr sz="1600" b="1">
              <a:solidFill>
                <a:schemeClr val="lt1"/>
              </a:solidFill>
              <a:highlight>
                <a:srgbClr val="FFFFFF"/>
              </a:highlight>
              <a:latin typeface="Montserrat"/>
              <a:ea typeface="Montserrat"/>
              <a:cs typeface="Montserrat"/>
              <a:sym typeface="Montserrat"/>
            </a:endParaRPr>
          </a:p>
          <a:p>
            <a:pPr marL="457200" lvl="0" indent="-330200" algn="l" rtl="0">
              <a:spcBef>
                <a:spcPts val="0"/>
              </a:spcBef>
              <a:spcAft>
                <a:spcPts val="0"/>
              </a:spcAft>
              <a:buClr>
                <a:schemeClr val="lt1"/>
              </a:buClr>
              <a:buSzPts val="1600"/>
              <a:buFont typeface="Montserrat"/>
              <a:buChar char="➢"/>
            </a:pPr>
            <a:r>
              <a:rPr lang="en-GB" sz="1600" b="1">
                <a:solidFill>
                  <a:schemeClr val="lt1"/>
                </a:solidFill>
                <a:highlight>
                  <a:srgbClr val="FFFFFF"/>
                </a:highlight>
                <a:latin typeface="Montserrat"/>
                <a:ea typeface="Montserrat"/>
                <a:cs typeface="Montserrat"/>
                <a:sym typeface="Montserrat"/>
              </a:rPr>
              <a:t>reviewer Name - User Name   </a:t>
            </a:r>
            <a:endParaRPr sz="1600" b="1">
              <a:solidFill>
                <a:schemeClr val="lt1"/>
              </a:solidFill>
              <a:highlight>
                <a:srgbClr val="FFFFFF"/>
              </a:highlight>
              <a:latin typeface="Montserrat"/>
              <a:ea typeface="Montserrat"/>
              <a:cs typeface="Montserrat"/>
              <a:sym typeface="Montserrat"/>
            </a:endParaRPr>
          </a:p>
          <a:p>
            <a:pPr marL="457200" lvl="0" indent="-330200" algn="l" rtl="0">
              <a:spcBef>
                <a:spcPts val="0"/>
              </a:spcBef>
              <a:spcAft>
                <a:spcPts val="0"/>
              </a:spcAft>
              <a:buClr>
                <a:schemeClr val="lt1"/>
              </a:buClr>
              <a:buSzPts val="1600"/>
              <a:buFont typeface="Montserrat"/>
              <a:buChar char="➢"/>
            </a:pPr>
            <a:r>
              <a:rPr lang="en-GB" sz="1600" b="1">
                <a:solidFill>
                  <a:schemeClr val="lt1"/>
                </a:solidFill>
                <a:highlight>
                  <a:srgbClr val="FFFFFF"/>
                </a:highlight>
                <a:latin typeface="Montserrat"/>
                <a:ea typeface="Montserrat"/>
                <a:cs typeface="Montserrat"/>
                <a:sym typeface="Montserrat"/>
              </a:rPr>
              <a:t>helpful         </a:t>
            </a:r>
            <a:endParaRPr sz="1600" b="1">
              <a:solidFill>
                <a:schemeClr val="lt1"/>
              </a:solidFill>
              <a:highlight>
                <a:srgbClr val="FFFFFF"/>
              </a:highlight>
              <a:latin typeface="Montserrat"/>
              <a:ea typeface="Montserrat"/>
              <a:cs typeface="Montserrat"/>
              <a:sym typeface="Montserrat"/>
            </a:endParaRPr>
          </a:p>
          <a:p>
            <a:pPr marL="457200" lvl="0" indent="-330200" algn="l" rtl="0">
              <a:spcBef>
                <a:spcPts val="0"/>
              </a:spcBef>
              <a:spcAft>
                <a:spcPts val="0"/>
              </a:spcAft>
              <a:buClr>
                <a:schemeClr val="lt1"/>
              </a:buClr>
              <a:buSzPts val="1600"/>
              <a:buFont typeface="Montserrat"/>
              <a:buChar char="➢"/>
            </a:pPr>
            <a:r>
              <a:rPr lang="en-GB" sz="1600" b="1">
                <a:solidFill>
                  <a:schemeClr val="lt1"/>
                </a:solidFill>
                <a:highlight>
                  <a:srgbClr val="FFFFFF"/>
                </a:highlight>
                <a:latin typeface="Montserrat"/>
                <a:ea typeface="Montserrat"/>
                <a:cs typeface="Montserrat"/>
                <a:sym typeface="Montserrat"/>
              </a:rPr>
              <a:t>review Text     </a:t>
            </a:r>
            <a:endParaRPr sz="1600" b="1">
              <a:solidFill>
                <a:schemeClr val="lt1"/>
              </a:solidFill>
              <a:highlight>
                <a:srgbClr val="FFFFFF"/>
              </a:highlight>
              <a:latin typeface="Montserrat"/>
              <a:ea typeface="Montserrat"/>
              <a:cs typeface="Montserrat"/>
              <a:sym typeface="Montserrat"/>
            </a:endParaRPr>
          </a:p>
          <a:p>
            <a:pPr marL="457200" lvl="0" indent="-330200" algn="l" rtl="0">
              <a:spcBef>
                <a:spcPts val="0"/>
              </a:spcBef>
              <a:spcAft>
                <a:spcPts val="0"/>
              </a:spcAft>
              <a:buClr>
                <a:schemeClr val="lt1"/>
              </a:buClr>
              <a:buSzPts val="1600"/>
              <a:buFont typeface="Montserrat"/>
              <a:buChar char="➢"/>
            </a:pPr>
            <a:r>
              <a:rPr lang="en-GB" sz="1600" b="1">
                <a:solidFill>
                  <a:schemeClr val="lt1"/>
                </a:solidFill>
                <a:highlight>
                  <a:srgbClr val="FFFFFF"/>
                </a:highlight>
                <a:latin typeface="Montserrat"/>
                <a:ea typeface="Montserrat"/>
                <a:cs typeface="Montserrat"/>
                <a:sym typeface="Montserrat"/>
              </a:rPr>
              <a:t>overall - Rating       </a:t>
            </a:r>
            <a:endParaRPr sz="1600" b="1">
              <a:solidFill>
                <a:schemeClr val="lt1"/>
              </a:solidFill>
              <a:highlight>
                <a:srgbClr val="FFFFFF"/>
              </a:highlight>
              <a:latin typeface="Montserrat"/>
              <a:ea typeface="Montserrat"/>
              <a:cs typeface="Montserrat"/>
              <a:sym typeface="Montserrat"/>
            </a:endParaRPr>
          </a:p>
          <a:p>
            <a:pPr marL="457200" lvl="0" indent="-330200" algn="l" rtl="0">
              <a:spcBef>
                <a:spcPts val="0"/>
              </a:spcBef>
              <a:spcAft>
                <a:spcPts val="0"/>
              </a:spcAft>
              <a:buClr>
                <a:schemeClr val="lt1"/>
              </a:buClr>
              <a:buSzPts val="1600"/>
              <a:buFont typeface="Montserrat"/>
              <a:buChar char="➢"/>
            </a:pPr>
            <a:r>
              <a:rPr lang="en-GB" sz="1600" b="1">
                <a:solidFill>
                  <a:schemeClr val="lt1"/>
                </a:solidFill>
                <a:highlight>
                  <a:srgbClr val="FFFFFF"/>
                </a:highlight>
                <a:latin typeface="Montserrat"/>
                <a:ea typeface="Montserrat"/>
                <a:cs typeface="Montserrat"/>
                <a:sym typeface="Montserrat"/>
              </a:rPr>
              <a:t>summary        </a:t>
            </a:r>
            <a:endParaRPr sz="1600" b="1">
              <a:solidFill>
                <a:schemeClr val="lt1"/>
              </a:solidFill>
              <a:highlight>
                <a:srgbClr val="FFFFFF"/>
              </a:highlight>
              <a:latin typeface="Montserrat"/>
              <a:ea typeface="Montserrat"/>
              <a:cs typeface="Montserrat"/>
              <a:sym typeface="Montserrat"/>
            </a:endParaRPr>
          </a:p>
          <a:p>
            <a:pPr marL="457200" lvl="0" indent="-330200" algn="l" rtl="0">
              <a:spcBef>
                <a:spcPts val="0"/>
              </a:spcBef>
              <a:spcAft>
                <a:spcPts val="0"/>
              </a:spcAft>
              <a:buClr>
                <a:schemeClr val="lt1"/>
              </a:buClr>
              <a:buSzPts val="1600"/>
              <a:buFont typeface="Montserrat"/>
              <a:buChar char="➢"/>
            </a:pPr>
            <a:r>
              <a:rPr lang="en-GB" sz="1600" b="1">
                <a:solidFill>
                  <a:schemeClr val="lt1"/>
                </a:solidFill>
                <a:highlight>
                  <a:srgbClr val="FFFFFF"/>
                </a:highlight>
                <a:latin typeface="Montserrat"/>
                <a:ea typeface="Montserrat"/>
                <a:cs typeface="Montserrat"/>
                <a:sym typeface="Montserrat"/>
              </a:rPr>
              <a:t>unixReviewTime </a:t>
            </a:r>
            <a:endParaRPr sz="1600" b="1">
              <a:solidFill>
                <a:schemeClr val="lt1"/>
              </a:solidFill>
              <a:highlight>
                <a:srgbClr val="FFFFFF"/>
              </a:highlight>
              <a:latin typeface="Montserrat"/>
              <a:ea typeface="Montserrat"/>
              <a:cs typeface="Montserrat"/>
              <a:sym typeface="Montserrat"/>
            </a:endParaRPr>
          </a:p>
          <a:p>
            <a:pPr marL="457200" lvl="0" indent="-330200" algn="l" rtl="0">
              <a:spcBef>
                <a:spcPts val="0"/>
              </a:spcBef>
              <a:spcAft>
                <a:spcPts val="0"/>
              </a:spcAft>
              <a:buClr>
                <a:schemeClr val="lt1"/>
              </a:buClr>
              <a:buSzPts val="1600"/>
              <a:buFont typeface="Montserrat"/>
              <a:buChar char="➢"/>
            </a:pPr>
            <a:r>
              <a:rPr lang="en-GB" sz="1600" b="1">
                <a:solidFill>
                  <a:schemeClr val="lt1"/>
                </a:solidFill>
                <a:highlight>
                  <a:srgbClr val="FFFFFF"/>
                </a:highlight>
                <a:latin typeface="Montserrat"/>
                <a:ea typeface="Montserrat"/>
                <a:cs typeface="Montserrat"/>
                <a:sym typeface="Montserrat"/>
              </a:rPr>
              <a:t>review Time</a:t>
            </a:r>
            <a:endParaRPr sz="1600" b="1">
              <a:solidFill>
                <a:schemeClr val="lt1"/>
              </a:solidFill>
              <a:latin typeface="Montserrat"/>
              <a:ea typeface="Montserrat"/>
              <a:cs typeface="Montserrat"/>
              <a:sym typeface="Montserrat"/>
            </a:endParaRPr>
          </a:p>
        </p:txBody>
      </p:sp>
      <p:pic>
        <p:nvPicPr>
          <p:cNvPr id="76" name="Google Shape;76;p16"/>
          <p:cNvPicPr preferRelativeResize="0"/>
          <p:nvPr/>
        </p:nvPicPr>
        <p:blipFill>
          <a:blip r:embed="rId3">
            <a:alphaModFix/>
          </a:blip>
          <a:stretch>
            <a:fillRect/>
          </a:stretch>
        </p:blipFill>
        <p:spPr>
          <a:xfrm>
            <a:off x="4164750" y="1844225"/>
            <a:ext cx="4040700" cy="2443300"/>
          </a:xfrm>
          <a:prstGeom prst="rect">
            <a:avLst/>
          </a:prstGeom>
          <a:noFill/>
          <a:ln>
            <a:noFill/>
          </a:ln>
        </p:spPr>
      </p:pic>
      <p:sp>
        <p:nvSpPr>
          <p:cNvPr id="77" name="Google Shape;77;p16"/>
          <p:cNvSpPr txBox="1"/>
          <p:nvPr/>
        </p:nvSpPr>
        <p:spPr>
          <a:xfrm>
            <a:off x="4164750" y="1066050"/>
            <a:ext cx="39978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600" b="1">
                <a:solidFill>
                  <a:schemeClr val="lt1"/>
                </a:solidFill>
                <a:latin typeface="Montserrat"/>
                <a:ea typeface="Montserrat"/>
                <a:cs typeface="Montserrat"/>
                <a:sym typeface="Montserrat"/>
              </a:rPr>
              <a:t>Total Row - 198502</a:t>
            </a:r>
            <a:endParaRPr sz="1600" b="1">
              <a:solidFill>
                <a:schemeClr val="lt1"/>
              </a:solidFill>
              <a:latin typeface="Montserrat"/>
              <a:ea typeface="Montserrat"/>
              <a:cs typeface="Montserrat"/>
              <a:sym typeface="Montserrat"/>
            </a:endParaRPr>
          </a:p>
          <a:p>
            <a:pPr marL="0" lvl="0" indent="0" algn="l" rtl="0">
              <a:spcBef>
                <a:spcPts val="0"/>
              </a:spcBef>
              <a:spcAft>
                <a:spcPts val="0"/>
              </a:spcAft>
              <a:buNone/>
            </a:pPr>
            <a:r>
              <a:rPr lang="en-GB" sz="1600" b="1">
                <a:solidFill>
                  <a:schemeClr val="lt1"/>
                </a:solidFill>
                <a:latin typeface="Montserrat"/>
                <a:ea typeface="Montserrat"/>
                <a:cs typeface="Montserrat"/>
                <a:sym typeface="Montserrat"/>
              </a:rPr>
              <a:t>Total columns - 9</a:t>
            </a:r>
            <a:endParaRPr sz="1600" b="1">
              <a:solidFill>
                <a:schemeClr val="lt1"/>
              </a:solidFill>
              <a:latin typeface="Montserrat"/>
              <a:ea typeface="Montserrat"/>
              <a:cs typeface="Montserrat"/>
              <a:sym typeface="Montserrat"/>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latin typeface="Montserrat"/>
                <a:ea typeface="Montserrat"/>
                <a:cs typeface="Montserrat"/>
                <a:sym typeface="Montserrat"/>
              </a:rPr>
              <a:t>Recommended Systems</a:t>
            </a:r>
            <a:endParaRPr b="1">
              <a:latin typeface="Montserrat"/>
              <a:ea typeface="Montserrat"/>
              <a:cs typeface="Montserrat"/>
              <a:sym typeface="Montserrat"/>
            </a:endParaRPr>
          </a:p>
        </p:txBody>
      </p:sp>
      <p:sp>
        <p:nvSpPr>
          <p:cNvPr id="83" name="Google Shape;83;p17"/>
          <p:cNvSpPr txBox="1">
            <a:spLocks noGrp="1"/>
          </p:cNvSpPr>
          <p:nvPr>
            <p:ph type="body" idx="1"/>
          </p:nvPr>
        </p:nvSpPr>
        <p:spPr>
          <a:xfrm>
            <a:off x="78275" y="1120525"/>
            <a:ext cx="4886100" cy="34395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Clr>
                <a:schemeClr val="lt1"/>
              </a:buClr>
              <a:buSzPts val="1600"/>
              <a:buFont typeface="Montserrat"/>
              <a:buChar char="➢"/>
            </a:pPr>
            <a:r>
              <a:rPr lang="en-GB" sz="1600" b="1">
                <a:solidFill>
                  <a:schemeClr val="lt1"/>
                </a:solidFill>
                <a:latin typeface="Montserrat"/>
                <a:ea typeface="Montserrat"/>
                <a:cs typeface="Montserrat"/>
                <a:sym typeface="Montserrat"/>
              </a:rPr>
              <a:t>Sharp system that provides idea about item to users that might interest them.</a:t>
            </a:r>
            <a:endParaRPr sz="1600" b="1">
              <a:solidFill>
                <a:schemeClr val="lt1"/>
              </a:solidFill>
              <a:latin typeface="Montserrat"/>
              <a:ea typeface="Montserrat"/>
              <a:cs typeface="Montserrat"/>
              <a:sym typeface="Montserrat"/>
            </a:endParaRPr>
          </a:p>
          <a:p>
            <a:pPr marL="0" lvl="0" indent="0" algn="l" rtl="0">
              <a:spcBef>
                <a:spcPts val="0"/>
              </a:spcBef>
              <a:spcAft>
                <a:spcPts val="0"/>
              </a:spcAft>
              <a:buNone/>
            </a:pPr>
            <a:endParaRPr sz="1600" b="1">
              <a:solidFill>
                <a:schemeClr val="lt1"/>
              </a:solidFill>
              <a:latin typeface="Montserrat"/>
              <a:ea typeface="Montserrat"/>
              <a:cs typeface="Montserrat"/>
              <a:sym typeface="Montserrat"/>
            </a:endParaRPr>
          </a:p>
          <a:p>
            <a:pPr marL="457200" lvl="0" indent="-330200" algn="l" rtl="0">
              <a:spcBef>
                <a:spcPts val="0"/>
              </a:spcBef>
              <a:spcAft>
                <a:spcPts val="0"/>
              </a:spcAft>
              <a:buClr>
                <a:schemeClr val="lt1"/>
              </a:buClr>
              <a:buSzPts val="1600"/>
              <a:buChar char="➢"/>
            </a:pPr>
            <a:r>
              <a:rPr lang="en-GB" sz="1600" b="1">
                <a:solidFill>
                  <a:schemeClr val="lt1"/>
                </a:solidFill>
                <a:latin typeface="Montserrat"/>
                <a:ea typeface="Montserrat"/>
                <a:cs typeface="Montserrat"/>
                <a:sym typeface="Montserrat"/>
              </a:rPr>
              <a:t>Recommendation system is subclass of information filtering to predict preferences to the items used by or for users. It personalize recommendation and deals with information overload. These demands throws some challenges so different approaches like memory based, model based are used.</a:t>
            </a:r>
            <a:r>
              <a:rPr lang="en-GB" sz="1600" b="1">
                <a:solidFill>
                  <a:schemeClr val="lt1"/>
                </a:solidFill>
              </a:rPr>
              <a:t> </a:t>
            </a:r>
            <a:endParaRPr sz="1600" b="1">
              <a:solidFill>
                <a:schemeClr val="lt1"/>
              </a:solidFill>
            </a:endParaRPr>
          </a:p>
        </p:txBody>
      </p:sp>
      <p:pic>
        <p:nvPicPr>
          <p:cNvPr id="84" name="Google Shape;84;p17"/>
          <p:cNvPicPr preferRelativeResize="0"/>
          <p:nvPr/>
        </p:nvPicPr>
        <p:blipFill>
          <a:blip r:embed="rId3">
            <a:alphaModFix/>
          </a:blip>
          <a:stretch>
            <a:fillRect/>
          </a:stretch>
        </p:blipFill>
        <p:spPr>
          <a:xfrm>
            <a:off x="4964525" y="1237250"/>
            <a:ext cx="4054200" cy="30114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b="1">
                <a:latin typeface="Montserrat"/>
                <a:ea typeface="Montserrat"/>
                <a:cs typeface="Montserrat"/>
                <a:sym typeface="Montserrat"/>
              </a:rPr>
              <a:t>Product Recommendation</a:t>
            </a:r>
            <a:endParaRPr b="1">
              <a:latin typeface="Montserrat"/>
              <a:ea typeface="Montserrat"/>
              <a:cs typeface="Montserrat"/>
              <a:sym typeface="Montserrat"/>
            </a:endParaRPr>
          </a:p>
        </p:txBody>
      </p:sp>
      <p:sp>
        <p:nvSpPr>
          <p:cNvPr id="90" name="Google Shape;90;p18"/>
          <p:cNvSpPr txBox="1">
            <a:spLocks noGrp="1"/>
          </p:cNvSpPr>
          <p:nvPr>
            <p:ph type="body" idx="1"/>
          </p:nvPr>
        </p:nvSpPr>
        <p:spPr>
          <a:xfrm>
            <a:off x="311700" y="1152475"/>
            <a:ext cx="35460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91" name="Google Shape;91;p18"/>
          <p:cNvPicPr preferRelativeResize="0"/>
          <p:nvPr/>
        </p:nvPicPr>
        <p:blipFill>
          <a:blip r:embed="rId3">
            <a:alphaModFix/>
          </a:blip>
          <a:stretch>
            <a:fillRect/>
          </a:stretch>
        </p:blipFill>
        <p:spPr>
          <a:xfrm>
            <a:off x="4302475" y="1277075"/>
            <a:ext cx="4571951" cy="3291800"/>
          </a:xfrm>
          <a:prstGeom prst="rect">
            <a:avLst/>
          </a:prstGeom>
          <a:noFill/>
          <a:ln>
            <a:noFill/>
          </a:ln>
        </p:spPr>
      </p:pic>
      <p:pic>
        <p:nvPicPr>
          <p:cNvPr id="92" name="Google Shape;92;p18"/>
          <p:cNvPicPr preferRelativeResize="0"/>
          <p:nvPr/>
        </p:nvPicPr>
        <p:blipFill>
          <a:blip r:embed="rId4">
            <a:alphaModFix/>
          </a:blip>
          <a:stretch>
            <a:fillRect/>
          </a:stretch>
        </p:blipFill>
        <p:spPr>
          <a:xfrm>
            <a:off x="653650" y="1214775"/>
            <a:ext cx="3415650" cy="34164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b="1">
                <a:latin typeface="Montserrat"/>
                <a:ea typeface="Montserrat"/>
                <a:cs typeface="Montserrat"/>
                <a:sym typeface="Montserrat"/>
              </a:rPr>
              <a:t>Need of recommendation systems:</a:t>
            </a:r>
            <a:endParaRPr b="1">
              <a:latin typeface="Montserrat"/>
              <a:ea typeface="Montserrat"/>
              <a:cs typeface="Montserrat"/>
              <a:sym typeface="Montserrat"/>
            </a:endParaRPr>
          </a:p>
        </p:txBody>
      </p:sp>
      <p:sp>
        <p:nvSpPr>
          <p:cNvPr id="98" name="Google Shape;98;p1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99" name="Google Shape;99;p19"/>
          <p:cNvPicPr preferRelativeResize="0"/>
          <p:nvPr/>
        </p:nvPicPr>
        <p:blipFill>
          <a:blip r:embed="rId3">
            <a:alphaModFix/>
          </a:blip>
          <a:stretch>
            <a:fillRect/>
          </a:stretch>
        </p:blipFill>
        <p:spPr>
          <a:xfrm>
            <a:off x="1472875" y="1152475"/>
            <a:ext cx="5522600" cy="35776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GB" b="1">
                <a:latin typeface="Montserrat"/>
                <a:ea typeface="Montserrat"/>
                <a:cs typeface="Montserrat"/>
                <a:sym typeface="Montserrat"/>
              </a:rPr>
              <a:t>Approaches of Recommendation System</a:t>
            </a:r>
            <a:r>
              <a:rPr lang="en-GB" b="1">
                <a:solidFill>
                  <a:srgbClr val="980000"/>
                </a:solidFill>
                <a:latin typeface="Montserrat"/>
                <a:ea typeface="Montserrat"/>
                <a:cs typeface="Montserrat"/>
                <a:sym typeface="Montserrat"/>
              </a:rPr>
              <a:t> </a:t>
            </a:r>
            <a:endParaRPr sz="3800" b="1">
              <a:solidFill>
                <a:srgbClr val="980000"/>
              </a:solidFill>
              <a:latin typeface="Montserrat"/>
              <a:ea typeface="Montserrat"/>
              <a:cs typeface="Montserrat"/>
              <a:sym typeface="Montserrat"/>
            </a:endParaRPr>
          </a:p>
        </p:txBody>
      </p:sp>
      <p:sp>
        <p:nvSpPr>
          <p:cNvPr id="105" name="Google Shape;105;p20"/>
          <p:cNvSpPr txBox="1">
            <a:spLocks noGrp="1"/>
          </p:cNvSpPr>
          <p:nvPr>
            <p:ph type="body" idx="1"/>
          </p:nvPr>
        </p:nvSpPr>
        <p:spPr>
          <a:xfrm>
            <a:off x="311700" y="1268375"/>
            <a:ext cx="4500600" cy="33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solidFill>
                  <a:srgbClr val="134F5C"/>
                </a:solidFill>
                <a:latin typeface="Montserrat"/>
                <a:ea typeface="Montserrat"/>
                <a:cs typeface="Montserrat"/>
                <a:sym typeface="Montserrat"/>
              </a:rPr>
              <a:t>Recommendation system is usually classified on rating estimation:</a:t>
            </a:r>
            <a:endParaRPr b="1">
              <a:solidFill>
                <a:srgbClr val="134F5C"/>
              </a:solidFill>
              <a:latin typeface="Montserrat"/>
              <a:ea typeface="Montserrat"/>
              <a:cs typeface="Montserrat"/>
              <a:sym typeface="Montserrat"/>
            </a:endParaRPr>
          </a:p>
          <a:p>
            <a:pPr marL="0" lvl="0" indent="0" algn="l" rtl="0">
              <a:spcBef>
                <a:spcPts val="0"/>
              </a:spcBef>
              <a:spcAft>
                <a:spcPts val="0"/>
              </a:spcAft>
              <a:buNone/>
            </a:pPr>
            <a:endParaRPr b="1">
              <a:solidFill>
                <a:srgbClr val="134F5C"/>
              </a:solidFill>
              <a:latin typeface="Montserrat"/>
              <a:ea typeface="Montserrat"/>
              <a:cs typeface="Montserrat"/>
              <a:sym typeface="Montserrat"/>
            </a:endParaRPr>
          </a:p>
          <a:p>
            <a:pPr marL="457200" lvl="0" indent="-342900" algn="l" rtl="0">
              <a:spcBef>
                <a:spcPts val="0"/>
              </a:spcBef>
              <a:spcAft>
                <a:spcPts val="0"/>
              </a:spcAft>
              <a:buClr>
                <a:srgbClr val="134F5C"/>
              </a:buClr>
              <a:buSzPts val="1800"/>
              <a:buFont typeface="Montserrat"/>
              <a:buChar char="➢"/>
            </a:pPr>
            <a:r>
              <a:rPr lang="en-GB" b="1">
                <a:solidFill>
                  <a:srgbClr val="134F5C"/>
                </a:solidFill>
                <a:latin typeface="Montserrat"/>
                <a:ea typeface="Montserrat"/>
                <a:cs typeface="Montserrat"/>
                <a:sym typeface="Montserrat"/>
              </a:rPr>
              <a:t>Collaborative Filtering system</a:t>
            </a:r>
            <a:endParaRPr b="1">
              <a:solidFill>
                <a:srgbClr val="134F5C"/>
              </a:solidFill>
              <a:latin typeface="Montserrat"/>
              <a:ea typeface="Montserrat"/>
              <a:cs typeface="Montserrat"/>
              <a:sym typeface="Montserrat"/>
            </a:endParaRPr>
          </a:p>
          <a:p>
            <a:pPr marL="457200" lvl="0" indent="-342900" algn="l" rtl="0">
              <a:spcBef>
                <a:spcPts val="0"/>
              </a:spcBef>
              <a:spcAft>
                <a:spcPts val="0"/>
              </a:spcAft>
              <a:buClr>
                <a:srgbClr val="134F5C"/>
              </a:buClr>
              <a:buSzPts val="1800"/>
              <a:buFont typeface="Montserrat"/>
              <a:buChar char="➢"/>
            </a:pPr>
            <a:r>
              <a:rPr lang="en-GB" b="1">
                <a:solidFill>
                  <a:srgbClr val="134F5C"/>
                </a:solidFill>
                <a:latin typeface="Montserrat"/>
                <a:ea typeface="Montserrat"/>
                <a:cs typeface="Montserrat"/>
                <a:sym typeface="Montserrat"/>
              </a:rPr>
              <a:t>Content based system</a:t>
            </a:r>
            <a:endParaRPr b="1">
              <a:solidFill>
                <a:srgbClr val="134F5C"/>
              </a:solidFill>
              <a:latin typeface="Montserrat"/>
              <a:ea typeface="Montserrat"/>
              <a:cs typeface="Montserrat"/>
              <a:sym typeface="Montserrat"/>
            </a:endParaRPr>
          </a:p>
          <a:p>
            <a:pPr marL="457200" lvl="0" indent="-342900" algn="l" rtl="0">
              <a:spcBef>
                <a:spcPts val="0"/>
              </a:spcBef>
              <a:spcAft>
                <a:spcPts val="0"/>
              </a:spcAft>
              <a:buClr>
                <a:srgbClr val="134F5C"/>
              </a:buClr>
              <a:buSzPts val="1800"/>
              <a:buFont typeface="Montserrat"/>
              <a:buChar char="➢"/>
            </a:pPr>
            <a:r>
              <a:rPr lang="en-GB" b="1">
                <a:solidFill>
                  <a:srgbClr val="134F5C"/>
                </a:solidFill>
                <a:latin typeface="Montserrat"/>
                <a:ea typeface="Montserrat"/>
                <a:cs typeface="Montserrat"/>
                <a:sym typeface="Montserrat"/>
              </a:rPr>
              <a:t>Hybrid based system</a:t>
            </a:r>
            <a:endParaRPr b="1">
              <a:solidFill>
                <a:srgbClr val="134F5C"/>
              </a:solidFill>
              <a:latin typeface="Montserrat"/>
              <a:ea typeface="Montserrat"/>
              <a:cs typeface="Montserrat"/>
              <a:sym typeface="Montserrat"/>
            </a:endParaRPr>
          </a:p>
          <a:p>
            <a:pPr marL="0" lvl="0" indent="0" algn="l" rtl="0">
              <a:spcBef>
                <a:spcPts val="0"/>
              </a:spcBef>
              <a:spcAft>
                <a:spcPts val="0"/>
              </a:spcAft>
              <a:buNone/>
            </a:pPr>
            <a:endParaRPr/>
          </a:p>
          <a:p>
            <a:pPr marL="0" lvl="0" indent="0" algn="l" rtl="0">
              <a:spcBef>
                <a:spcPts val="0"/>
              </a:spcBef>
              <a:spcAft>
                <a:spcPts val="0"/>
              </a:spcAft>
              <a:buNone/>
            </a:pPr>
            <a:r>
              <a:rPr lang="en-GB"/>
              <a:t>ative Filtering system  Content based sy</a:t>
            </a:r>
            <a:endParaRPr>
              <a:solidFill>
                <a:srgbClr val="134F5C"/>
              </a:solidFill>
            </a:endParaRPr>
          </a:p>
        </p:txBody>
      </p:sp>
      <p:pic>
        <p:nvPicPr>
          <p:cNvPr id="106" name="Google Shape;106;p20"/>
          <p:cNvPicPr preferRelativeResize="0"/>
          <p:nvPr/>
        </p:nvPicPr>
        <p:blipFill>
          <a:blip r:embed="rId3">
            <a:alphaModFix/>
          </a:blip>
          <a:stretch>
            <a:fillRect/>
          </a:stretch>
        </p:blipFill>
        <p:spPr>
          <a:xfrm>
            <a:off x="4812300" y="1193450"/>
            <a:ext cx="4026901" cy="33006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b="1">
                <a:highlight>
                  <a:srgbClr val="FFFFFF"/>
                </a:highlight>
                <a:latin typeface="Montserrat"/>
                <a:ea typeface="Montserrat"/>
                <a:cs typeface="Montserrat"/>
                <a:sym typeface="Montserrat"/>
              </a:rPr>
              <a:t>Exploratory Data Analysis</a:t>
            </a:r>
            <a:endParaRPr b="1">
              <a:latin typeface="Montserrat"/>
              <a:ea typeface="Montserrat"/>
              <a:cs typeface="Montserrat"/>
              <a:sym typeface="Montserrat"/>
            </a:endParaRPr>
          </a:p>
        </p:txBody>
      </p:sp>
      <p:pic>
        <p:nvPicPr>
          <p:cNvPr id="112" name="Google Shape;112;p21"/>
          <p:cNvPicPr preferRelativeResize="0"/>
          <p:nvPr/>
        </p:nvPicPr>
        <p:blipFill>
          <a:blip r:embed="rId3">
            <a:alphaModFix/>
          </a:blip>
          <a:stretch>
            <a:fillRect/>
          </a:stretch>
        </p:blipFill>
        <p:spPr>
          <a:xfrm>
            <a:off x="3883600" y="1335775"/>
            <a:ext cx="4694701" cy="3136849"/>
          </a:xfrm>
          <a:prstGeom prst="rect">
            <a:avLst/>
          </a:prstGeom>
          <a:noFill/>
          <a:ln>
            <a:noFill/>
          </a:ln>
        </p:spPr>
      </p:pic>
      <p:sp>
        <p:nvSpPr>
          <p:cNvPr id="113" name="Google Shape;113;p21"/>
          <p:cNvSpPr txBox="1"/>
          <p:nvPr/>
        </p:nvSpPr>
        <p:spPr>
          <a:xfrm>
            <a:off x="270275" y="1394850"/>
            <a:ext cx="3613200" cy="2862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800" b="1">
                <a:solidFill>
                  <a:schemeClr val="lt1"/>
                </a:solidFill>
                <a:latin typeface="Montserrat"/>
                <a:ea typeface="Montserrat"/>
                <a:cs typeface="Montserrat"/>
                <a:sym typeface="Montserrat"/>
              </a:rPr>
              <a:t>  Feature Name - ProductId</a:t>
            </a:r>
            <a:endParaRPr sz="1800" b="1">
              <a:solidFill>
                <a:schemeClr val="lt1"/>
              </a:solidFill>
              <a:latin typeface="Montserrat"/>
              <a:ea typeface="Montserrat"/>
              <a:cs typeface="Montserrat"/>
              <a:sym typeface="Montserrat"/>
            </a:endParaRPr>
          </a:p>
          <a:p>
            <a:pPr marL="457200" lvl="0" indent="0" algn="l" rtl="0">
              <a:spcBef>
                <a:spcPts val="0"/>
              </a:spcBef>
              <a:spcAft>
                <a:spcPts val="0"/>
              </a:spcAft>
              <a:buNone/>
            </a:pPr>
            <a:endParaRPr sz="1600" b="1">
              <a:solidFill>
                <a:schemeClr val="lt1"/>
              </a:solidFill>
              <a:latin typeface="Montserrat"/>
              <a:ea typeface="Montserrat"/>
              <a:cs typeface="Montserrat"/>
              <a:sym typeface="Montserrat"/>
            </a:endParaRPr>
          </a:p>
          <a:p>
            <a:pPr marL="914400" lvl="1" indent="-330200" algn="l" rtl="0">
              <a:spcBef>
                <a:spcPts val="0"/>
              </a:spcBef>
              <a:spcAft>
                <a:spcPts val="0"/>
              </a:spcAft>
              <a:buClr>
                <a:schemeClr val="lt1"/>
              </a:buClr>
              <a:buSzPts val="1600"/>
              <a:buFont typeface="Montserrat"/>
              <a:buChar char="➢"/>
            </a:pPr>
            <a:r>
              <a:rPr lang="en-GB" sz="1600" b="1">
                <a:solidFill>
                  <a:schemeClr val="lt1"/>
                </a:solidFill>
                <a:latin typeface="Montserrat"/>
                <a:ea typeface="Montserrat"/>
                <a:cs typeface="Montserrat"/>
                <a:sym typeface="Montserrat"/>
              </a:rPr>
              <a:t>Plotted graph has only top 10 products.</a:t>
            </a:r>
            <a:endParaRPr sz="1600" b="1">
              <a:solidFill>
                <a:schemeClr val="lt1"/>
              </a:solidFill>
              <a:latin typeface="Montserrat"/>
              <a:ea typeface="Montserrat"/>
              <a:cs typeface="Montserrat"/>
              <a:sym typeface="Montserrat"/>
            </a:endParaRPr>
          </a:p>
          <a:p>
            <a:pPr marL="914400" lvl="0" indent="0" algn="l" rtl="0">
              <a:spcBef>
                <a:spcPts val="0"/>
              </a:spcBef>
              <a:spcAft>
                <a:spcPts val="0"/>
              </a:spcAft>
              <a:buNone/>
            </a:pPr>
            <a:endParaRPr sz="1600" b="1">
              <a:solidFill>
                <a:schemeClr val="lt1"/>
              </a:solidFill>
              <a:latin typeface="Montserrat"/>
              <a:ea typeface="Montserrat"/>
              <a:cs typeface="Montserrat"/>
              <a:sym typeface="Montserrat"/>
            </a:endParaRPr>
          </a:p>
          <a:p>
            <a:pPr marL="914400" lvl="1" indent="-330200" algn="l" rtl="0">
              <a:spcBef>
                <a:spcPts val="0"/>
              </a:spcBef>
              <a:spcAft>
                <a:spcPts val="0"/>
              </a:spcAft>
              <a:buClr>
                <a:schemeClr val="lt1"/>
              </a:buClr>
              <a:buSzPts val="1600"/>
              <a:buFont typeface="Montserrat"/>
              <a:buChar char="➢"/>
            </a:pPr>
            <a:r>
              <a:rPr lang="en-GB" sz="1600" b="1">
                <a:solidFill>
                  <a:schemeClr val="lt1"/>
                </a:solidFill>
                <a:latin typeface="Montserrat"/>
                <a:ea typeface="Montserrat"/>
                <a:cs typeface="Montserrat"/>
                <a:sym typeface="Montserrat"/>
              </a:rPr>
              <a:t>The graph is showing how many times a particular product has been sold.</a:t>
            </a:r>
            <a:endParaRPr sz="1600" b="1">
              <a:solidFill>
                <a:schemeClr val="lt1"/>
              </a:solidFill>
              <a:latin typeface="Montserrat"/>
              <a:ea typeface="Montserrat"/>
              <a:cs typeface="Montserrat"/>
              <a:sym typeface="Montserrat"/>
            </a:endParaRPr>
          </a:p>
          <a:p>
            <a:pPr marL="0" lvl="0" indent="0" algn="l" rtl="0">
              <a:spcBef>
                <a:spcPts val="0"/>
              </a:spcBef>
              <a:spcAft>
                <a:spcPts val="0"/>
              </a:spcAft>
              <a:buNone/>
            </a:pPr>
            <a:endParaRPr>
              <a:latin typeface="Montserrat"/>
              <a:ea typeface="Montserrat"/>
              <a:cs typeface="Montserrat"/>
              <a:sym typeface="Montserrat"/>
            </a:endParaRPr>
          </a:p>
          <a:p>
            <a:pPr marL="0" lvl="0" indent="0" algn="l" rtl="0">
              <a:spcBef>
                <a:spcPts val="0"/>
              </a:spcBef>
              <a:spcAft>
                <a:spcPts val="0"/>
              </a:spcAft>
              <a:buNone/>
            </a:pPr>
            <a:endParaRPr>
              <a:latin typeface="Montserrat"/>
              <a:ea typeface="Montserrat"/>
              <a:cs typeface="Montserrat"/>
              <a:sym typeface="Montserrat"/>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CC0000"/>
      </a:dk1>
      <a:lt1>
        <a:srgbClr val="134F5C"/>
      </a:lt1>
      <a:dk2>
        <a:srgbClr val="F5FDFF"/>
      </a:dk2>
      <a:lt2>
        <a:srgbClr val="FFF1F1"/>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625</Words>
  <Application>Microsoft Office PowerPoint</Application>
  <PresentationFormat>On-screen Show (16:9)</PresentationFormat>
  <Paragraphs>108</Paragraphs>
  <Slides>23</Slides>
  <Notes>23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23</vt:i4>
      </vt:variant>
    </vt:vector>
  </HeadingPairs>
  <TitlesOfParts>
    <vt:vector size="28" baseType="lpstr">
      <vt:lpstr>Montserrat</vt:lpstr>
      <vt:lpstr>Roboto</vt:lpstr>
      <vt:lpstr>Arial</vt:lpstr>
      <vt:lpstr>Courier New</vt:lpstr>
      <vt:lpstr>Simple Light</vt:lpstr>
      <vt:lpstr>Capstone Project   Product Recommendation Engine   </vt:lpstr>
      <vt:lpstr>Content</vt:lpstr>
      <vt:lpstr>Problem Statement</vt:lpstr>
      <vt:lpstr>Data Summary</vt:lpstr>
      <vt:lpstr>Recommended Systems</vt:lpstr>
      <vt:lpstr>Product Recommendation</vt:lpstr>
      <vt:lpstr>Need of recommendation systems:</vt:lpstr>
      <vt:lpstr>Approaches of Recommendation System </vt:lpstr>
      <vt:lpstr>Exploratory Data Analysis</vt:lpstr>
      <vt:lpstr>EDA Contd.</vt:lpstr>
      <vt:lpstr>EDA Contd.</vt:lpstr>
      <vt:lpstr>EDA Contd.</vt:lpstr>
      <vt:lpstr>EDA Contd.</vt:lpstr>
      <vt:lpstr>SVD - Singular Value Decomposition </vt:lpstr>
      <vt:lpstr>Collaborative Recommendation System</vt:lpstr>
      <vt:lpstr>Evaluation for Collaborative Filtering</vt:lpstr>
      <vt:lpstr>Content-Based Recommendation System</vt:lpstr>
      <vt:lpstr>PowerPoint Presentation</vt:lpstr>
      <vt:lpstr>Cosine Similarity</vt:lpstr>
      <vt:lpstr>Token Relevance to a Particular User </vt:lpstr>
      <vt:lpstr>Evaluation for Content - Based Recomm...</vt:lpstr>
      <vt:lpstr>Challenges</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Capstone Project   Product Recommendation Engine   </dc:title>
  <cp:lastModifiedBy>Aditya Gupta</cp:lastModifiedBy>
  <cp:revision>1</cp:revision>
  <dcterms:modified xsi:type="dcterms:W3CDTF">2021-05-17T10:04:10Z</dcterms:modified>
</cp:coreProperties>
</file>